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notesMasterIdLst>
    <p:notesMasterId r:id="rId29"/>
  </p:notesMasterIdLst>
  <p:sldIdLst>
    <p:sldId id="256" r:id="rId3"/>
    <p:sldId id="257" r:id="rId4"/>
    <p:sldId id="259" r:id="rId5"/>
    <p:sldId id="261" r:id="rId6"/>
    <p:sldId id="275" r:id="rId7"/>
    <p:sldId id="278" r:id="rId8"/>
    <p:sldId id="277" r:id="rId9"/>
    <p:sldId id="276" r:id="rId10"/>
    <p:sldId id="279" r:id="rId11"/>
    <p:sldId id="280" r:id="rId12"/>
    <p:sldId id="305" r:id="rId13"/>
    <p:sldId id="294" r:id="rId14"/>
    <p:sldId id="286" r:id="rId15"/>
    <p:sldId id="285" r:id="rId16"/>
    <p:sldId id="284" r:id="rId17"/>
    <p:sldId id="303" r:id="rId18"/>
    <p:sldId id="283" r:id="rId19"/>
    <p:sldId id="308" r:id="rId20"/>
    <p:sldId id="295" r:id="rId21"/>
    <p:sldId id="304" r:id="rId22"/>
    <p:sldId id="296" r:id="rId23"/>
    <p:sldId id="300" r:id="rId24"/>
    <p:sldId id="307" r:id="rId25"/>
    <p:sldId id="302" r:id="rId26"/>
    <p:sldId id="269" r:id="rId27"/>
    <p:sldId id="274" r:id="rId28"/>
  </p:sldIdLst>
  <p:sldSz cx="12192000" cy="6858000"/>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5599" autoAdjust="0"/>
  </p:normalViewPr>
  <p:slideViewPr>
    <p:cSldViewPr>
      <p:cViewPr>
        <p:scale>
          <a:sx n="89" d="100"/>
          <a:sy n="89" d="100"/>
        </p:scale>
        <p:origin x="-403" y="1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797958-4FEF-4C35-A54F-EF1A43060E03}" type="datetimeFigureOut">
              <a:rPr lang="en-US" smtClean="0"/>
              <a:t>10/13/2025</a:t>
            </a:fld>
            <a:endParaRPr lang="en-US"/>
          </a:p>
        </p:txBody>
      </p:sp>
      <p:sp>
        <p:nvSpPr>
          <p:cNvPr id="4" name="عنصر نائب لصورة الشريحة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D5D9C-9392-451C-B366-17AA8016F889}" type="slidenum">
              <a:rPr lang="en-US" smtClean="0"/>
              <a:t>‹#›</a:t>
            </a:fld>
            <a:endParaRPr lang="en-US"/>
          </a:p>
        </p:txBody>
      </p:sp>
    </p:spTree>
    <p:extLst>
      <p:ext uri="{BB962C8B-B14F-4D97-AF65-F5344CB8AC3E}">
        <p14:creationId xmlns:p14="http://schemas.microsoft.com/office/powerpoint/2010/main" val="1707442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F2B700A-A55C-E4A6-93EB-17895416F201}"/>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endParaRPr lang="ar-IQ"/>
          </a:p>
        </p:txBody>
      </p:sp>
      <p:sp>
        <p:nvSpPr>
          <p:cNvPr id="3" name="عنوان فرعي 2">
            <a:extLst>
              <a:ext uri="{FF2B5EF4-FFF2-40B4-BE49-F238E27FC236}">
                <a16:creationId xmlns="" xmlns:a16="http://schemas.microsoft.com/office/drawing/2014/main" id="{1EE73720-4B82-41C2-938B-E7A9DC99F0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ar-IQ"/>
          </a:p>
        </p:txBody>
      </p:sp>
      <p:sp>
        <p:nvSpPr>
          <p:cNvPr id="4" name="عنصر نائب للتاريخ 3">
            <a:extLst>
              <a:ext uri="{FF2B5EF4-FFF2-40B4-BE49-F238E27FC236}">
                <a16:creationId xmlns="" xmlns:a16="http://schemas.microsoft.com/office/drawing/2014/main" id="{EBE803E3-A43C-92E8-2DA3-032D73229258}"/>
              </a:ext>
            </a:extLst>
          </p:cNvPr>
          <p:cNvSpPr>
            <a:spLocks noGrp="1"/>
          </p:cNvSpPr>
          <p:nvPr>
            <p:ph type="dt" sz="half" idx="10"/>
          </p:nvPr>
        </p:nvSpPr>
        <p:spPr/>
        <p:txBody>
          <a:bodyPr/>
          <a:lstStyle/>
          <a:p>
            <a:fld id="{13BE5FAC-4226-426D-A571-594374010A1B}" type="datetime8">
              <a:rPr lang="ar-IQ" smtClean="0"/>
              <a:t>13 تشرين الأول، 25</a:t>
            </a:fld>
            <a:endParaRPr lang="ar-IQ"/>
          </a:p>
        </p:txBody>
      </p:sp>
      <p:sp>
        <p:nvSpPr>
          <p:cNvPr id="5" name="عنصر نائب للتذييل 4">
            <a:extLst>
              <a:ext uri="{FF2B5EF4-FFF2-40B4-BE49-F238E27FC236}">
                <a16:creationId xmlns="" xmlns:a16="http://schemas.microsoft.com/office/drawing/2014/main" id="{50F3B945-5EA2-A6BC-6BB1-32E5190777C0}"/>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 xmlns:a16="http://schemas.microsoft.com/office/drawing/2014/main" id="{8FDFF20C-B0C9-E995-B605-58FA2805C611}"/>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2226981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E571641-D048-1A55-9916-54D0CE89CB7E}"/>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 xmlns:a16="http://schemas.microsoft.com/office/drawing/2014/main" id="{DF764301-5365-D882-06F9-EE9725334B5F}"/>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 xmlns:a16="http://schemas.microsoft.com/office/drawing/2014/main" id="{4495979B-D795-90CD-1592-D555D98EC21B}"/>
              </a:ext>
            </a:extLst>
          </p:cNvPr>
          <p:cNvSpPr>
            <a:spLocks noGrp="1"/>
          </p:cNvSpPr>
          <p:nvPr>
            <p:ph type="dt" sz="half" idx="10"/>
          </p:nvPr>
        </p:nvSpPr>
        <p:spPr/>
        <p:txBody>
          <a:bodyPr/>
          <a:lstStyle/>
          <a:p>
            <a:fld id="{90F0CF25-E855-4032-9734-A5B3EC9320DE}" type="datetime8">
              <a:rPr lang="ar-IQ" smtClean="0"/>
              <a:t>13 تشرين الأول، 25</a:t>
            </a:fld>
            <a:endParaRPr lang="ar-IQ"/>
          </a:p>
        </p:txBody>
      </p:sp>
      <p:sp>
        <p:nvSpPr>
          <p:cNvPr id="5" name="عنصر نائب للتذييل 4">
            <a:extLst>
              <a:ext uri="{FF2B5EF4-FFF2-40B4-BE49-F238E27FC236}">
                <a16:creationId xmlns="" xmlns:a16="http://schemas.microsoft.com/office/drawing/2014/main" id="{9B6F499E-867B-283C-6C67-50261B35024B}"/>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 xmlns:a16="http://schemas.microsoft.com/office/drawing/2014/main" id="{8F370590-CA6E-64F6-FF4B-E876BE55C277}"/>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278612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74E4AE00-BDF4-527E-775F-5EF431B1E44E}"/>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endParaRPr lang="ar-IQ"/>
          </a:p>
        </p:txBody>
      </p:sp>
      <p:sp>
        <p:nvSpPr>
          <p:cNvPr id="3" name="عنصر نائب للعنوان العمودي 2">
            <a:extLst>
              <a:ext uri="{FF2B5EF4-FFF2-40B4-BE49-F238E27FC236}">
                <a16:creationId xmlns="" xmlns:a16="http://schemas.microsoft.com/office/drawing/2014/main" id="{52F2A305-C0DF-785B-7A53-8ED82CB344B7}"/>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 xmlns:a16="http://schemas.microsoft.com/office/drawing/2014/main" id="{68E2A645-F606-C5D9-1603-19B5F4083052}"/>
              </a:ext>
            </a:extLst>
          </p:cNvPr>
          <p:cNvSpPr>
            <a:spLocks noGrp="1"/>
          </p:cNvSpPr>
          <p:nvPr>
            <p:ph type="dt" sz="half" idx="10"/>
          </p:nvPr>
        </p:nvSpPr>
        <p:spPr/>
        <p:txBody>
          <a:bodyPr/>
          <a:lstStyle/>
          <a:p>
            <a:fld id="{308495F8-4E5C-40FE-BC6B-EC01504A9B1F}" type="datetime8">
              <a:rPr lang="ar-IQ" smtClean="0"/>
              <a:t>13 تشرين الأول، 25</a:t>
            </a:fld>
            <a:endParaRPr lang="ar-IQ"/>
          </a:p>
        </p:txBody>
      </p:sp>
      <p:sp>
        <p:nvSpPr>
          <p:cNvPr id="5" name="عنصر نائب للتذييل 4">
            <a:extLst>
              <a:ext uri="{FF2B5EF4-FFF2-40B4-BE49-F238E27FC236}">
                <a16:creationId xmlns="" xmlns:a16="http://schemas.microsoft.com/office/drawing/2014/main" id="{923807F6-126E-7D2E-86BC-A8646158D6C4}"/>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 xmlns:a16="http://schemas.microsoft.com/office/drawing/2014/main" id="{897D992B-29A6-D444-9F31-650C91512DA2}"/>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17291439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a:xfrm>
            <a:off x="8534400" y="6355080"/>
            <a:ext cx="3048000" cy="365760"/>
          </a:xfrm>
        </p:spPr>
        <p:txBody>
          <a:bodyPr/>
          <a:lstStyle>
            <a:lvl1pPr>
              <a:defRPr sz="1400"/>
            </a:lvl1pPr>
          </a:lstStyle>
          <a:p>
            <a:fld id="{F28830D4-F6C5-48A7-8561-ABF1EF5DCEA1}" type="datetime8">
              <a:rPr lang="ar-IQ" smtClean="0">
                <a:solidFill>
                  <a:srgbClr val="464653"/>
                </a:solidFill>
              </a:rPr>
              <a:t>13 تشرين الأول، 25</a:t>
            </a:fld>
            <a:endParaRPr lang="en-US">
              <a:solidFill>
                <a:srgbClr val="464653"/>
              </a:solidFill>
            </a:endParaRPr>
          </a:p>
        </p:txBody>
      </p:sp>
      <p:sp>
        <p:nvSpPr>
          <p:cNvPr id="17" name="عنصر نائب للتذييل 16"/>
          <p:cNvSpPr>
            <a:spLocks noGrp="1"/>
          </p:cNvSpPr>
          <p:nvPr>
            <p:ph type="ftr" sz="quarter" idx="11"/>
          </p:nvPr>
        </p:nvSpPr>
        <p:spPr>
          <a:xfrm>
            <a:off x="3864864" y="6355080"/>
            <a:ext cx="4632960" cy="365760"/>
          </a:xfrm>
        </p:spPr>
        <p:txBody>
          <a:bodyPr/>
          <a:lstStyle/>
          <a:p>
            <a:endParaRPr lang="en-US">
              <a:solidFill>
                <a:srgbClr val="464653"/>
              </a:solidFill>
            </a:endParaRPr>
          </a:p>
        </p:txBody>
      </p:sp>
      <p:sp>
        <p:nvSpPr>
          <p:cNvPr id="29" name="عنصر نائب لرقم الشريحة 28"/>
          <p:cNvSpPr>
            <a:spLocks noGrp="1"/>
          </p:cNvSpPr>
          <p:nvPr>
            <p:ph type="sldNum" sz="quarter" idx="12"/>
          </p:nvPr>
        </p:nvSpPr>
        <p:spPr>
          <a:xfrm>
            <a:off x="1621536" y="6355080"/>
            <a:ext cx="1625600" cy="365760"/>
          </a:xfrm>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21" name="مستطيل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33" name="مستطيل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22" name="مستطيل 21"/>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32" name="مستطيل 31"/>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Tree>
    <p:extLst>
      <p:ext uri="{BB962C8B-B14F-4D97-AF65-F5344CB8AC3E}">
        <p14:creationId xmlns:p14="http://schemas.microsoft.com/office/powerpoint/2010/main" val="550427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4" name="عنصر نائب للتاريخ 3"/>
          <p:cNvSpPr>
            <a:spLocks noGrp="1"/>
          </p:cNvSpPr>
          <p:nvPr>
            <p:ph type="dt" sz="half" idx="10"/>
          </p:nvPr>
        </p:nvSpPr>
        <p:spPr/>
        <p:txBody>
          <a:bodyPr/>
          <a:lstStyle/>
          <a:p>
            <a:fld id="{71F79A5D-D521-456B-B35F-6609F9BE8B25}" type="datetime8">
              <a:rPr lang="ar-IQ" smtClean="0">
                <a:solidFill>
                  <a:srgbClr val="464653"/>
                </a:solidFill>
              </a:rPr>
              <a:t>13 تشرين الأول، 25</a:t>
            </a:fld>
            <a:endParaRPr lang="en-US">
              <a:solidFill>
                <a:srgbClr val="464653"/>
              </a:solidFill>
            </a:endParaRPr>
          </a:p>
        </p:txBody>
      </p:sp>
      <p:sp>
        <p:nvSpPr>
          <p:cNvPr id="5" name="عنصر نائب للتذييل 4"/>
          <p:cNvSpPr>
            <a:spLocks noGrp="1"/>
          </p:cNvSpPr>
          <p:nvPr>
            <p:ph type="ftr" sz="quarter" idx="11"/>
          </p:nvPr>
        </p:nvSpPr>
        <p:spPr/>
        <p:txBody>
          <a:bodyPr/>
          <a:lstStyle/>
          <a:p>
            <a:endParaRPr lang="en-US">
              <a:solidFill>
                <a:srgbClr val="464653"/>
              </a:solidFill>
            </a:endParaRPr>
          </a:p>
        </p:txBody>
      </p:sp>
      <p:sp>
        <p:nvSpPr>
          <p:cNvPr id="6" name="عنصر نائب لرقم الشريحة 5"/>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8" name="عنصر نائب للمحتوى 7"/>
          <p:cNvSpPr>
            <a:spLocks noGrp="1"/>
          </p:cNvSpPr>
          <p:nvPr>
            <p:ph sz="quarter" idx="1"/>
          </p:nvPr>
        </p:nvSpPr>
        <p:spPr>
          <a:xfrm>
            <a:off x="609600" y="1219200"/>
            <a:ext cx="10972800"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206720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a:xfrm>
            <a:off x="8534400" y="6355080"/>
            <a:ext cx="3048000" cy="365760"/>
          </a:xfrm>
        </p:spPr>
        <p:txBody>
          <a:bodyPr/>
          <a:lstStyle/>
          <a:p>
            <a:fld id="{069857A5-49F0-4CB6-B087-04AB9235F60D}" type="datetime8">
              <a:rPr lang="ar-IQ" smtClean="0">
                <a:solidFill>
                  <a:srgbClr val="DDE9EC"/>
                </a:solidFill>
              </a:rPr>
              <a:t>13 تشرين الأول، 25</a:t>
            </a:fld>
            <a:endParaRPr lang="en-US">
              <a:solidFill>
                <a:srgbClr val="DDE9EC"/>
              </a:solidFill>
            </a:endParaRPr>
          </a:p>
        </p:txBody>
      </p:sp>
      <p:sp>
        <p:nvSpPr>
          <p:cNvPr id="5" name="عنصر نائب للتذييل 4"/>
          <p:cNvSpPr>
            <a:spLocks noGrp="1"/>
          </p:cNvSpPr>
          <p:nvPr>
            <p:ph type="ftr" sz="quarter" idx="11"/>
          </p:nvPr>
        </p:nvSpPr>
        <p:spPr>
          <a:xfrm>
            <a:off x="3864864" y="6355080"/>
            <a:ext cx="4632960" cy="365760"/>
          </a:xfrm>
        </p:spPr>
        <p:txBody>
          <a:bodyPr/>
          <a:lstStyle/>
          <a:p>
            <a:endParaRPr lang="en-US">
              <a:solidFill>
                <a:srgbClr val="DDE9EC"/>
              </a:solidFill>
            </a:endParaRPr>
          </a:p>
        </p:txBody>
      </p:sp>
      <p:sp>
        <p:nvSpPr>
          <p:cNvPr id="6" name="عنصر نائب لرقم الشريحة 5"/>
          <p:cNvSpPr>
            <a:spLocks noGrp="1"/>
          </p:cNvSpPr>
          <p:nvPr>
            <p:ph type="sldNum" sz="quarter" idx="12"/>
          </p:nvPr>
        </p:nvSpPr>
        <p:spPr>
          <a:xfrm>
            <a:off x="1426464" y="6355080"/>
            <a:ext cx="2027936" cy="365760"/>
          </a:xfrm>
        </p:spPr>
        <p:txBody>
          <a:bodyPr/>
          <a:lstStyle/>
          <a:p>
            <a:fld id="{660EA227-DEE0-4BD5-BC9F-E051D2EA16D6}" type="slidenum">
              <a:rPr lang="en-US" smtClean="0">
                <a:solidFill>
                  <a:srgbClr val="DDE9EC"/>
                </a:solidFill>
              </a:rPr>
              <a:pPr/>
              <a:t>‹#›</a:t>
            </a:fld>
            <a:endParaRPr lang="en-US">
              <a:solidFill>
                <a:srgbClr val="DDE9EC"/>
              </a:solidFill>
            </a:endParaRPr>
          </a:p>
        </p:txBody>
      </p:sp>
      <p:sp>
        <p:nvSpPr>
          <p:cNvPr id="7" name="مستطيل 6"/>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8" name="مستطيل 7"/>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Tree>
    <p:extLst>
      <p:ext uri="{BB962C8B-B14F-4D97-AF65-F5344CB8AC3E}">
        <p14:creationId xmlns:p14="http://schemas.microsoft.com/office/powerpoint/2010/main" val="417832174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2CB7638E-1853-4637-B6D6-53609A6B787B}" type="datetime8">
              <a:rPr lang="ar-IQ" smtClean="0">
                <a:solidFill>
                  <a:srgbClr val="464653"/>
                </a:solidFill>
              </a:rPr>
              <a:t>13 تشرين الأول، 25</a:t>
            </a:fld>
            <a:endParaRPr lang="en-US">
              <a:solidFill>
                <a:srgbClr val="464653"/>
              </a:solidFill>
            </a:endParaRPr>
          </a:p>
        </p:txBody>
      </p:sp>
      <p:sp>
        <p:nvSpPr>
          <p:cNvPr id="6" name="عنصر نائب للتذييل 5"/>
          <p:cNvSpPr>
            <a:spLocks noGrp="1"/>
          </p:cNvSpPr>
          <p:nvPr>
            <p:ph type="ftr" sz="quarter" idx="11"/>
          </p:nvPr>
        </p:nvSpPr>
        <p:spPr/>
        <p:txBody>
          <a:bodyPr/>
          <a:lstStyle/>
          <a:p>
            <a:endParaRPr lang="en-US">
              <a:solidFill>
                <a:srgbClr val="464653"/>
              </a:solidFill>
            </a:endParaRPr>
          </a:p>
        </p:txBody>
      </p:sp>
      <p:sp>
        <p:nvSpPr>
          <p:cNvPr id="7" name="عنصر نائب لرقم الشريحة 6"/>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9" name="عنصر نائب للمحتوى 8"/>
          <p:cNvSpPr>
            <a:spLocks noGrp="1"/>
          </p:cNvSpPr>
          <p:nvPr>
            <p:ph sz="quarter" idx="1"/>
          </p:nvPr>
        </p:nvSpPr>
        <p:spPr>
          <a:xfrm>
            <a:off x="609600" y="1219200"/>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6176264" y="1216152"/>
            <a:ext cx="5388864" cy="493776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80981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nchor="ctr"/>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7" name="عنصر نائب للتاريخ 6"/>
          <p:cNvSpPr>
            <a:spLocks noGrp="1"/>
          </p:cNvSpPr>
          <p:nvPr>
            <p:ph type="dt" sz="half" idx="10"/>
          </p:nvPr>
        </p:nvSpPr>
        <p:spPr/>
        <p:txBody>
          <a:bodyPr/>
          <a:lstStyle/>
          <a:p>
            <a:fld id="{957A748B-19F8-42C0-B3E9-B5B793EDC24E}" type="datetime8">
              <a:rPr lang="ar-IQ" smtClean="0">
                <a:solidFill>
                  <a:srgbClr val="464653"/>
                </a:solidFill>
              </a:rPr>
              <a:t>13 تشرين الأول، 25</a:t>
            </a:fld>
            <a:endParaRPr lang="en-US">
              <a:solidFill>
                <a:srgbClr val="464653"/>
              </a:solidFill>
            </a:endParaRPr>
          </a:p>
        </p:txBody>
      </p:sp>
      <p:sp>
        <p:nvSpPr>
          <p:cNvPr id="8" name="عنصر نائب للتذييل 7"/>
          <p:cNvSpPr>
            <a:spLocks noGrp="1"/>
          </p:cNvSpPr>
          <p:nvPr>
            <p:ph type="ftr" sz="quarter" idx="11"/>
          </p:nvPr>
        </p:nvSpPr>
        <p:spPr/>
        <p:txBody>
          <a:bodyPr/>
          <a:lstStyle/>
          <a:p>
            <a:endParaRPr lang="en-US">
              <a:solidFill>
                <a:srgbClr val="464653"/>
              </a:solidFill>
            </a:endParaRPr>
          </a:p>
        </p:txBody>
      </p:sp>
      <p:sp>
        <p:nvSpPr>
          <p:cNvPr id="9" name="عنصر نائب لرقم الشريحة 8"/>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11" name="عنصر نائب للمحتوى 10"/>
          <p:cNvSpPr>
            <a:spLocks noGrp="1"/>
          </p:cNvSpPr>
          <p:nvPr>
            <p:ph sz="quarter" idx="2"/>
          </p:nvPr>
        </p:nvSpPr>
        <p:spPr>
          <a:xfrm>
            <a:off x="609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6197600" y="2133600"/>
            <a:ext cx="5384800" cy="40386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265706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228600"/>
            <a:ext cx="10972800" cy="914400"/>
          </a:xfrm>
        </p:spPr>
        <p:txBody>
          <a:body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39837692-4D5D-4C28-9608-BFB68775B3EA}" type="datetime8">
              <a:rPr lang="ar-IQ" smtClean="0">
                <a:solidFill>
                  <a:srgbClr val="464653"/>
                </a:solidFill>
              </a:rPr>
              <a:t>13 تشرين الأول، 25</a:t>
            </a:fld>
            <a:endParaRPr lang="en-US">
              <a:solidFill>
                <a:srgbClr val="464653"/>
              </a:solidFill>
            </a:endParaRPr>
          </a:p>
        </p:txBody>
      </p:sp>
      <p:sp>
        <p:nvSpPr>
          <p:cNvPr id="4" name="عنصر نائب للتذييل 3"/>
          <p:cNvSpPr>
            <a:spLocks noGrp="1"/>
          </p:cNvSpPr>
          <p:nvPr>
            <p:ph type="ftr" sz="quarter" idx="11"/>
          </p:nvPr>
        </p:nvSpPr>
        <p:spPr/>
        <p:txBody>
          <a:bodyPr/>
          <a:lstStyle/>
          <a:p>
            <a:endParaRPr lang="en-US">
              <a:solidFill>
                <a:srgbClr val="464653"/>
              </a:solidFill>
            </a:endParaRPr>
          </a:p>
        </p:txBody>
      </p:sp>
      <p:sp>
        <p:nvSpPr>
          <p:cNvPr id="5" name="عنصر نائب لرقم الشريحة 4"/>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Tree>
    <p:extLst>
      <p:ext uri="{BB962C8B-B14F-4D97-AF65-F5344CB8AC3E}">
        <p14:creationId xmlns:p14="http://schemas.microsoft.com/office/powerpoint/2010/main" val="1410780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DB7EB63-341B-4C02-9F48-966AFD6A1682}" type="datetime8">
              <a:rPr lang="ar-IQ" smtClean="0">
                <a:solidFill>
                  <a:srgbClr val="464653"/>
                </a:solidFill>
              </a:rPr>
              <a:t>13 تشرين الأول، 25</a:t>
            </a:fld>
            <a:endParaRPr lang="en-US">
              <a:solidFill>
                <a:srgbClr val="464653"/>
              </a:solidFill>
            </a:endParaRPr>
          </a:p>
        </p:txBody>
      </p:sp>
      <p:sp>
        <p:nvSpPr>
          <p:cNvPr id="3" name="عنصر نائب للتذييل 2"/>
          <p:cNvSpPr>
            <a:spLocks noGrp="1"/>
          </p:cNvSpPr>
          <p:nvPr>
            <p:ph type="ftr" sz="quarter" idx="11"/>
          </p:nvPr>
        </p:nvSpPr>
        <p:spPr/>
        <p:txBody>
          <a:bodyPr/>
          <a:lstStyle/>
          <a:p>
            <a:endParaRPr lang="en-US">
              <a:solidFill>
                <a:srgbClr val="464653"/>
              </a:solidFill>
            </a:endParaRPr>
          </a:p>
        </p:txBody>
      </p:sp>
      <p:sp>
        <p:nvSpPr>
          <p:cNvPr id="4" name="عنصر نائب لرقم الشريحة 3"/>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5" name="رابط مستقيم 4"/>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6" name="مثلث متساوي الساقين 5"/>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Tree>
    <p:extLst>
      <p:ext uri="{BB962C8B-B14F-4D97-AF65-F5344CB8AC3E}">
        <p14:creationId xmlns:p14="http://schemas.microsoft.com/office/powerpoint/2010/main" val="3769899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6EF1545A-4A47-436D-9C2C-6AE5A8DD04C5}" type="datetime8">
              <a:rPr lang="ar-IQ" smtClean="0">
                <a:solidFill>
                  <a:srgbClr val="464653"/>
                </a:solidFill>
              </a:rPr>
              <a:t>13 تشرين الأول، 25</a:t>
            </a:fld>
            <a:endParaRPr lang="en-US">
              <a:solidFill>
                <a:srgbClr val="464653"/>
              </a:solidFill>
            </a:endParaRPr>
          </a:p>
        </p:txBody>
      </p:sp>
      <p:sp>
        <p:nvSpPr>
          <p:cNvPr id="6" name="عنصر نائب للتذييل 5"/>
          <p:cNvSpPr>
            <a:spLocks noGrp="1"/>
          </p:cNvSpPr>
          <p:nvPr>
            <p:ph type="ftr" sz="quarter" idx="11"/>
          </p:nvPr>
        </p:nvSpPr>
        <p:spPr/>
        <p:txBody>
          <a:bodyPr/>
          <a:lstStyle/>
          <a:p>
            <a:endParaRPr lang="en-US">
              <a:solidFill>
                <a:srgbClr val="464653"/>
              </a:solidFill>
            </a:endParaRPr>
          </a:p>
        </p:txBody>
      </p:sp>
      <p:sp>
        <p:nvSpPr>
          <p:cNvPr id="7" name="عنصر نائب لرقم الشريحة 6"/>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0" name="رابط مستقيم 9"/>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dirty="0">
              <a:solidFill>
                <a:prstClr val="black"/>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2" name="عنصر نائب للمحتوى 11"/>
          <p:cNvSpPr>
            <a:spLocks noGrp="1"/>
          </p:cNvSpPr>
          <p:nvPr>
            <p:ph sz="quarter" idx="1"/>
          </p:nvPr>
        </p:nvSpPr>
        <p:spPr>
          <a:xfrm>
            <a:off x="406400" y="304800"/>
            <a:ext cx="7620000" cy="5715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extLst>
      <p:ext uri="{BB962C8B-B14F-4D97-AF65-F5344CB8AC3E}">
        <p14:creationId xmlns:p14="http://schemas.microsoft.com/office/powerpoint/2010/main" val="325139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9FE9080A-3428-43D4-CBF0-E8F6F0576F07}"/>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 xmlns:a16="http://schemas.microsoft.com/office/drawing/2014/main" id="{53010D4B-1A75-78F0-1F60-110181950532}"/>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 xmlns:a16="http://schemas.microsoft.com/office/drawing/2014/main" id="{5DBBC0AC-3742-DF47-39BD-2F7DB2504000}"/>
              </a:ext>
            </a:extLst>
          </p:cNvPr>
          <p:cNvSpPr>
            <a:spLocks noGrp="1"/>
          </p:cNvSpPr>
          <p:nvPr>
            <p:ph type="dt" sz="half" idx="10"/>
          </p:nvPr>
        </p:nvSpPr>
        <p:spPr/>
        <p:txBody>
          <a:bodyPr/>
          <a:lstStyle/>
          <a:p>
            <a:fld id="{E85F082F-2710-4CBD-A37D-117129F44567}" type="datetime8">
              <a:rPr lang="ar-IQ" smtClean="0"/>
              <a:t>13 تشرين الأول، 25</a:t>
            </a:fld>
            <a:endParaRPr lang="ar-IQ"/>
          </a:p>
        </p:txBody>
      </p:sp>
      <p:sp>
        <p:nvSpPr>
          <p:cNvPr id="5" name="عنصر نائب للتذييل 4">
            <a:extLst>
              <a:ext uri="{FF2B5EF4-FFF2-40B4-BE49-F238E27FC236}">
                <a16:creationId xmlns="" xmlns:a16="http://schemas.microsoft.com/office/drawing/2014/main" id="{70479BDC-CE07-B15B-8416-E6C4C642F937}"/>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 xmlns:a16="http://schemas.microsoft.com/office/drawing/2014/main" id="{95A93473-5A8B-7364-CA2D-1E73BE1050E5}"/>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1034573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F692045-7387-46E3-969C-CACA552DE4BA}" type="datetime8">
              <a:rPr lang="ar-IQ" smtClean="0">
                <a:solidFill>
                  <a:srgbClr val="DDE9EC"/>
                </a:solidFill>
              </a:rPr>
              <a:t>13 تشرين الأول، 25</a:t>
            </a:fld>
            <a:endParaRPr lang="en-US">
              <a:solidFill>
                <a:srgbClr val="DDE9EC"/>
              </a:solidFill>
            </a:endParaRPr>
          </a:p>
        </p:txBody>
      </p:sp>
      <p:sp>
        <p:nvSpPr>
          <p:cNvPr id="6" name="عنصر نائب للتذييل 5"/>
          <p:cNvSpPr>
            <a:spLocks noGrp="1"/>
          </p:cNvSpPr>
          <p:nvPr>
            <p:ph type="ftr" sz="quarter" idx="11"/>
          </p:nvPr>
        </p:nvSpPr>
        <p:spPr/>
        <p:txBody>
          <a:bodyPr/>
          <a:lstStyle/>
          <a:p>
            <a:endParaRPr lang="en-US">
              <a:solidFill>
                <a:srgbClr val="DDE9EC"/>
              </a:solidFill>
            </a:endParaRPr>
          </a:p>
        </p:txBody>
      </p:sp>
      <p:sp>
        <p:nvSpPr>
          <p:cNvPr id="7" name="عنصر نائب لرقم الشريحة 6"/>
          <p:cNvSpPr>
            <a:spLocks noGrp="1"/>
          </p:cNvSpPr>
          <p:nvPr>
            <p:ph type="sldNum" sz="quarter" idx="12"/>
          </p:nvPr>
        </p:nvSpPr>
        <p:spPr/>
        <p:txBody>
          <a:bodyPr/>
          <a:lstStyle/>
          <a:p>
            <a:fld id="{660EA227-DEE0-4BD5-BC9F-E051D2EA16D6}" type="slidenum">
              <a:rPr lang="en-US" smtClean="0">
                <a:solidFill>
                  <a:srgbClr val="DDE9EC"/>
                </a:solidFill>
              </a:rPr>
              <a:pPr/>
              <a:t>‹#›</a:t>
            </a:fld>
            <a:endParaRPr lang="en-US">
              <a:solidFill>
                <a:srgbClr val="DDE9EC"/>
              </a:solidFill>
            </a:endParaRPr>
          </a:p>
        </p:txBody>
      </p:sp>
      <p:sp>
        <p:nvSpPr>
          <p:cNvPr id="8" name="رابط مستقيم 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white"/>
              </a:solidFill>
            </a:endParaRPr>
          </a:p>
        </p:txBody>
      </p:sp>
      <p:sp>
        <p:nvSpPr>
          <p:cNvPr id="9" name="مثلث متساوي الساقين 8"/>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10" name="مستطيل 9"/>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Tree>
    <p:extLst>
      <p:ext uri="{BB962C8B-B14F-4D97-AF65-F5344CB8AC3E}">
        <p14:creationId xmlns:p14="http://schemas.microsoft.com/office/powerpoint/2010/main" val="364378333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0E3E9968-F857-4335-A309-CEECC6A85326}" type="datetime8">
              <a:rPr lang="ar-IQ" smtClean="0">
                <a:solidFill>
                  <a:srgbClr val="464653"/>
                </a:solidFill>
              </a:rPr>
              <a:t>13 تشرين الأول، 25</a:t>
            </a:fld>
            <a:endParaRPr lang="en-US">
              <a:solidFill>
                <a:srgbClr val="464653"/>
              </a:solidFill>
            </a:endParaRPr>
          </a:p>
        </p:txBody>
      </p:sp>
      <p:sp>
        <p:nvSpPr>
          <p:cNvPr id="5" name="عنصر نائب للتذييل 4"/>
          <p:cNvSpPr>
            <a:spLocks noGrp="1"/>
          </p:cNvSpPr>
          <p:nvPr>
            <p:ph type="ftr" sz="quarter" idx="11"/>
          </p:nvPr>
        </p:nvSpPr>
        <p:spPr/>
        <p:txBody>
          <a:bodyPr/>
          <a:lstStyle/>
          <a:p>
            <a:endParaRPr lang="en-US">
              <a:solidFill>
                <a:srgbClr val="464653"/>
              </a:solidFill>
            </a:endParaRPr>
          </a:p>
        </p:txBody>
      </p:sp>
      <p:sp>
        <p:nvSpPr>
          <p:cNvPr id="6" name="عنصر نائب لرقم الشريحة 5"/>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199539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839200" y="274639"/>
            <a:ext cx="27432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609600" y="274639"/>
            <a:ext cx="80264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92F46503-F4FB-47E5-A072-6711A495E35F}" type="datetime8">
              <a:rPr lang="ar-IQ" smtClean="0">
                <a:solidFill>
                  <a:srgbClr val="464653"/>
                </a:solidFill>
              </a:rPr>
              <a:t>13 تشرين الأول، 25</a:t>
            </a:fld>
            <a:endParaRPr lang="en-US">
              <a:solidFill>
                <a:srgbClr val="464653"/>
              </a:solidFill>
            </a:endParaRPr>
          </a:p>
        </p:txBody>
      </p:sp>
      <p:sp>
        <p:nvSpPr>
          <p:cNvPr id="5" name="عنصر نائب للتذييل 4"/>
          <p:cNvSpPr>
            <a:spLocks noGrp="1"/>
          </p:cNvSpPr>
          <p:nvPr>
            <p:ph type="ftr" sz="quarter" idx="11"/>
          </p:nvPr>
        </p:nvSpPr>
        <p:spPr/>
        <p:txBody>
          <a:bodyPr/>
          <a:lstStyle/>
          <a:p>
            <a:endParaRPr lang="en-US">
              <a:solidFill>
                <a:srgbClr val="464653"/>
              </a:solidFill>
            </a:endParaRPr>
          </a:p>
        </p:txBody>
      </p:sp>
      <p:sp>
        <p:nvSpPr>
          <p:cNvPr id="6" name="عنصر نائب لرقم الشريحة 5"/>
          <p:cNvSpPr>
            <a:spLocks noGrp="1"/>
          </p:cNvSpPr>
          <p:nvPr>
            <p:ph type="sldNum" sz="quarter" idx="12"/>
          </p:nvPr>
        </p:nvSpPr>
        <p:spPr/>
        <p:txBody>
          <a:bodyPr/>
          <a:lstStyle/>
          <a:p>
            <a:fld id="{660EA227-DEE0-4BD5-BC9F-E051D2EA16D6}" type="slidenum">
              <a:rPr lang="en-US" smtClean="0">
                <a:solidFill>
                  <a:srgbClr val="464653"/>
                </a:solidFill>
              </a:rPr>
              <a:pPr/>
              <a:t>‹#›</a:t>
            </a:fld>
            <a:endParaRPr lang="en-US">
              <a:solidFill>
                <a:srgbClr val="464653"/>
              </a:solidFill>
            </a:endParaRPr>
          </a:p>
        </p:txBody>
      </p:sp>
      <p:sp>
        <p:nvSpPr>
          <p:cNvPr id="7" name="رابط مستقيم 6"/>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8" name="مثلث متساوي الساقين 7"/>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
        <p:nvSpPr>
          <p:cNvPr id="9" name="رابط مستقيم 8"/>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Tree>
    <p:extLst>
      <p:ext uri="{BB962C8B-B14F-4D97-AF65-F5344CB8AC3E}">
        <p14:creationId xmlns:p14="http://schemas.microsoft.com/office/powerpoint/2010/main" val="2932821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90CD9D61-10C5-50D8-70AB-7D780FC9E752}"/>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endParaRPr lang="ar-IQ"/>
          </a:p>
        </p:txBody>
      </p:sp>
      <p:sp>
        <p:nvSpPr>
          <p:cNvPr id="3" name="عنصر نائب للنص 2">
            <a:extLst>
              <a:ext uri="{FF2B5EF4-FFF2-40B4-BE49-F238E27FC236}">
                <a16:creationId xmlns="" xmlns:a16="http://schemas.microsoft.com/office/drawing/2014/main" id="{377F52FD-7607-1107-824B-13D35EFF7F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C8315678-3AA8-AA64-1D4E-B0DA9C687923}"/>
              </a:ext>
            </a:extLst>
          </p:cNvPr>
          <p:cNvSpPr>
            <a:spLocks noGrp="1"/>
          </p:cNvSpPr>
          <p:nvPr>
            <p:ph type="dt" sz="half" idx="10"/>
          </p:nvPr>
        </p:nvSpPr>
        <p:spPr/>
        <p:txBody>
          <a:bodyPr/>
          <a:lstStyle/>
          <a:p>
            <a:fld id="{0603D793-6034-4DDA-A9E2-B1753D36961D}" type="datetime8">
              <a:rPr lang="ar-IQ" smtClean="0"/>
              <a:t>13 تشرين الأول، 25</a:t>
            </a:fld>
            <a:endParaRPr lang="ar-IQ"/>
          </a:p>
        </p:txBody>
      </p:sp>
      <p:sp>
        <p:nvSpPr>
          <p:cNvPr id="5" name="عنصر نائب للتذييل 4">
            <a:extLst>
              <a:ext uri="{FF2B5EF4-FFF2-40B4-BE49-F238E27FC236}">
                <a16:creationId xmlns="" xmlns:a16="http://schemas.microsoft.com/office/drawing/2014/main" id="{FCE89F89-7DD3-1DC6-29A7-0D0252405379}"/>
              </a:ext>
            </a:extLst>
          </p:cNvPr>
          <p:cNvSpPr>
            <a:spLocks noGrp="1"/>
          </p:cNvSpPr>
          <p:nvPr>
            <p:ph type="ftr" sz="quarter" idx="11"/>
          </p:nvPr>
        </p:nvSpPr>
        <p:spPr/>
        <p:txBody>
          <a:bodyPr/>
          <a:lstStyle/>
          <a:p>
            <a:endParaRPr lang="ar-IQ"/>
          </a:p>
        </p:txBody>
      </p:sp>
      <p:sp>
        <p:nvSpPr>
          <p:cNvPr id="6" name="عنصر نائب لرقم الشريحة 5">
            <a:extLst>
              <a:ext uri="{FF2B5EF4-FFF2-40B4-BE49-F238E27FC236}">
                <a16:creationId xmlns="" xmlns:a16="http://schemas.microsoft.com/office/drawing/2014/main" id="{F84A61E7-26A8-7753-F150-BB486F7E04C0}"/>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381512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3544E367-7032-78FC-E5C5-24A2B907F14A}"/>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محتوى 2">
            <a:extLst>
              <a:ext uri="{FF2B5EF4-FFF2-40B4-BE49-F238E27FC236}">
                <a16:creationId xmlns="" xmlns:a16="http://schemas.microsoft.com/office/drawing/2014/main" id="{28B71F72-A937-8ACD-0328-268774F020EC}"/>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محتوى 3">
            <a:extLst>
              <a:ext uri="{FF2B5EF4-FFF2-40B4-BE49-F238E27FC236}">
                <a16:creationId xmlns="" xmlns:a16="http://schemas.microsoft.com/office/drawing/2014/main" id="{4DA5488B-BA99-1031-F866-9471F5FDB71C}"/>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تاريخ 4">
            <a:extLst>
              <a:ext uri="{FF2B5EF4-FFF2-40B4-BE49-F238E27FC236}">
                <a16:creationId xmlns="" xmlns:a16="http://schemas.microsoft.com/office/drawing/2014/main" id="{1FC20952-6347-903A-C22B-8535574195D1}"/>
              </a:ext>
            </a:extLst>
          </p:cNvPr>
          <p:cNvSpPr>
            <a:spLocks noGrp="1"/>
          </p:cNvSpPr>
          <p:nvPr>
            <p:ph type="dt" sz="half" idx="10"/>
          </p:nvPr>
        </p:nvSpPr>
        <p:spPr/>
        <p:txBody>
          <a:bodyPr/>
          <a:lstStyle/>
          <a:p>
            <a:fld id="{8F45351B-DA94-4727-893B-567D1E202E5F}" type="datetime8">
              <a:rPr lang="ar-IQ" smtClean="0"/>
              <a:t>13 تشرين الأول، 25</a:t>
            </a:fld>
            <a:endParaRPr lang="ar-IQ"/>
          </a:p>
        </p:txBody>
      </p:sp>
      <p:sp>
        <p:nvSpPr>
          <p:cNvPr id="6" name="عنصر نائب للتذييل 5">
            <a:extLst>
              <a:ext uri="{FF2B5EF4-FFF2-40B4-BE49-F238E27FC236}">
                <a16:creationId xmlns="" xmlns:a16="http://schemas.microsoft.com/office/drawing/2014/main" id="{B1E8FEA7-B684-56A9-EF00-2F54CC6BA6AE}"/>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 xmlns:a16="http://schemas.microsoft.com/office/drawing/2014/main" id="{27C2718D-7FD0-C47B-2935-AEF1DF672EEA}"/>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4167677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FDF543C7-0D6A-659B-2843-907F6AA5EA18}"/>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endParaRPr lang="ar-IQ"/>
          </a:p>
        </p:txBody>
      </p:sp>
      <p:sp>
        <p:nvSpPr>
          <p:cNvPr id="3" name="عنصر نائب للنص 2">
            <a:extLst>
              <a:ext uri="{FF2B5EF4-FFF2-40B4-BE49-F238E27FC236}">
                <a16:creationId xmlns="" xmlns:a16="http://schemas.microsoft.com/office/drawing/2014/main" id="{2A25AAF0-D8DD-9CCC-78F5-0E1611690B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7F1F143E-12D4-5C05-CBE4-ABB7821EC29D}"/>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5" name="عنصر نائب للنص 4">
            <a:extLst>
              <a:ext uri="{FF2B5EF4-FFF2-40B4-BE49-F238E27FC236}">
                <a16:creationId xmlns="" xmlns:a16="http://schemas.microsoft.com/office/drawing/2014/main" id="{69996F3E-2EF7-AA7C-DD72-73B765115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D974A232-FDEC-BE48-F8B5-8992754899F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7" name="عنصر نائب للتاريخ 6">
            <a:extLst>
              <a:ext uri="{FF2B5EF4-FFF2-40B4-BE49-F238E27FC236}">
                <a16:creationId xmlns="" xmlns:a16="http://schemas.microsoft.com/office/drawing/2014/main" id="{39E46327-A9EF-FE72-3BA9-75721517B988}"/>
              </a:ext>
            </a:extLst>
          </p:cNvPr>
          <p:cNvSpPr>
            <a:spLocks noGrp="1"/>
          </p:cNvSpPr>
          <p:nvPr>
            <p:ph type="dt" sz="half" idx="10"/>
          </p:nvPr>
        </p:nvSpPr>
        <p:spPr/>
        <p:txBody>
          <a:bodyPr/>
          <a:lstStyle/>
          <a:p>
            <a:fld id="{12F577E5-D38C-412B-8514-E9AC2F6E8C24}" type="datetime8">
              <a:rPr lang="ar-IQ" smtClean="0"/>
              <a:t>13 تشرين الأول، 25</a:t>
            </a:fld>
            <a:endParaRPr lang="ar-IQ"/>
          </a:p>
        </p:txBody>
      </p:sp>
      <p:sp>
        <p:nvSpPr>
          <p:cNvPr id="8" name="عنصر نائب للتذييل 7">
            <a:extLst>
              <a:ext uri="{FF2B5EF4-FFF2-40B4-BE49-F238E27FC236}">
                <a16:creationId xmlns="" xmlns:a16="http://schemas.microsoft.com/office/drawing/2014/main" id="{E2365C62-D52A-07C4-002E-F5505C95036B}"/>
              </a:ext>
            </a:extLst>
          </p:cNvPr>
          <p:cNvSpPr>
            <a:spLocks noGrp="1"/>
          </p:cNvSpPr>
          <p:nvPr>
            <p:ph type="ftr" sz="quarter" idx="11"/>
          </p:nvPr>
        </p:nvSpPr>
        <p:spPr/>
        <p:txBody>
          <a:bodyPr/>
          <a:lstStyle/>
          <a:p>
            <a:endParaRPr lang="ar-IQ"/>
          </a:p>
        </p:txBody>
      </p:sp>
      <p:sp>
        <p:nvSpPr>
          <p:cNvPr id="9" name="عنصر نائب لرقم الشريحة 8">
            <a:extLst>
              <a:ext uri="{FF2B5EF4-FFF2-40B4-BE49-F238E27FC236}">
                <a16:creationId xmlns="" xmlns:a16="http://schemas.microsoft.com/office/drawing/2014/main" id="{A0CCCF02-5494-398A-7315-4A01FDC1BB3B}"/>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7932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E5C045D-EC06-1D89-978B-8EAC2BA5AADF}"/>
              </a:ext>
            </a:extLst>
          </p:cNvPr>
          <p:cNvSpPr>
            <a:spLocks noGrp="1"/>
          </p:cNvSpPr>
          <p:nvPr>
            <p:ph type="title"/>
          </p:nvPr>
        </p:nvSpPr>
        <p:spPr/>
        <p:txBody>
          <a:bodyPr/>
          <a:lstStyle/>
          <a:p>
            <a:r>
              <a:rPr lang="ar-SA"/>
              <a:t>انقر لتحرير نمط عنوان الشكل الرئيسي</a:t>
            </a:r>
            <a:endParaRPr lang="ar-IQ"/>
          </a:p>
        </p:txBody>
      </p:sp>
      <p:sp>
        <p:nvSpPr>
          <p:cNvPr id="3" name="عنصر نائب للتاريخ 2">
            <a:extLst>
              <a:ext uri="{FF2B5EF4-FFF2-40B4-BE49-F238E27FC236}">
                <a16:creationId xmlns="" xmlns:a16="http://schemas.microsoft.com/office/drawing/2014/main" id="{5D2002B6-FE9E-989A-FAF3-136CBBB89A62}"/>
              </a:ext>
            </a:extLst>
          </p:cNvPr>
          <p:cNvSpPr>
            <a:spLocks noGrp="1"/>
          </p:cNvSpPr>
          <p:nvPr>
            <p:ph type="dt" sz="half" idx="10"/>
          </p:nvPr>
        </p:nvSpPr>
        <p:spPr/>
        <p:txBody>
          <a:bodyPr/>
          <a:lstStyle/>
          <a:p>
            <a:fld id="{BD1399DF-095D-4711-8B4A-9F103C9FE0D9}" type="datetime8">
              <a:rPr lang="ar-IQ" smtClean="0"/>
              <a:t>13 تشرين الأول، 25</a:t>
            </a:fld>
            <a:endParaRPr lang="ar-IQ"/>
          </a:p>
        </p:txBody>
      </p:sp>
      <p:sp>
        <p:nvSpPr>
          <p:cNvPr id="4" name="عنصر نائب للتذييل 3">
            <a:extLst>
              <a:ext uri="{FF2B5EF4-FFF2-40B4-BE49-F238E27FC236}">
                <a16:creationId xmlns="" xmlns:a16="http://schemas.microsoft.com/office/drawing/2014/main" id="{E4DC8CA6-1EB1-11B0-90A1-4F2845AFDDD0}"/>
              </a:ext>
            </a:extLst>
          </p:cNvPr>
          <p:cNvSpPr>
            <a:spLocks noGrp="1"/>
          </p:cNvSpPr>
          <p:nvPr>
            <p:ph type="ftr" sz="quarter" idx="11"/>
          </p:nvPr>
        </p:nvSpPr>
        <p:spPr/>
        <p:txBody>
          <a:bodyPr/>
          <a:lstStyle/>
          <a:p>
            <a:endParaRPr lang="ar-IQ"/>
          </a:p>
        </p:txBody>
      </p:sp>
      <p:sp>
        <p:nvSpPr>
          <p:cNvPr id="5" name="عنصر نائب لرقم الشريحة 4">
            <a:extLst>
              <a:ext uri="{FF2B5EF4-FFF2-40B4-BE49-F238E27FC236}">
                <a16:creationId xmlns="" xmlns:a16="http://schemas.microsoft.com/office/drawing/2014/main" id="{0C132684-9D39-FEC0-146A-D8EEF55FEB0C}"/>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942264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0405B1CA-94FF-DE4B-4E96-D20ED980C726}"/>
              </a:ext>
            </a:extLst>
          </p:cNvPr>
          <p:cNvSpPr>
            <a:spLocks noGrp="1"/>
          </p:cNvSpPr>
          <p:nvPr>
            <p:ph type="dt" sz="half" idx="10"/>
          </p:nvPr>
        </p:nvSpPr>
        <p:spPr/>
        <p:txBody>
          <a:bodyPr/>
          <a:lstStyle/>
          <a:p>
            <a:fld id="{0D0B4E37-BA39-4B51-98ED-6F7CCB628FEF}" type="datetime8">
              <a:rPr lang="ar-IQ" smtClean="0"/>
              <a:t>13 تشرين الأول، 25</a:t>
            </a:fld>
            <a:endParaRPr lang="ar-IQ"/>
          </a:p>
        </p:txBody>
      </p:sp>
      <p:sp>
        <p:nvSpPr>
          <p:cNvPr id="3" name="عنصر نائب للتذييل 2">
            <a:extLst>
              <a:ext uri="{FF2B5EF4-FFF2-40B4-BE49-F238E27FC236}">
                <a16:creationId xmlns="" xmlns:a16="http://schemas.microsoft.com/office/drawing/2014/main" id="{C1765CE4-A381-56A8-5BBA-4E9DE2CE39AF}"/>
              </a:ext>
            </a:extLst>
          </p:cNvPr>
          <p:cNvSpPr>
            <a:spLocks noGrp="1"/>
          </p:cNvSpPr>
          <p:nvPr>
            <p:ph type="ftr" sz="quarter" idx="11"/>
          </p:nvPr>
        </p:nvSpPr>
        <p:spPr/>
        <p:txBody>
          <a:bodyPr/>
          <a:lstStyle/>
          <a:p>
            <a:endParaRPr lang="ar-IQ"/>
          </a:p>
        </p:txBody>
      </p:sp>
      <p:sp>
        <p:nvSpPr>
          <p:cNvPr id="4" name="عنصر نائب لرقم الشريحة 3">
            <a:extLst>
              <a:ext uri="{FF2B5EF4-FFF2-40B4-BE49-F238E27FC236}">
                <a16:creationId xmlns="" xmlns:a16="http://schemas.microsoft.com/office/drawing/2014/main" id="{CEBF206F-D50A-C91F-ABE1-D71F9AD6D08D}"/>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2378599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380692D-1294-8DD4-5D7E-712FDE3B655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محتوى 2">
            <a:extLst>
              <a:ext uri="{FF2B5EF4-FFF2-40B4-BE49-F238E27FC236}">
                <a16:creationId xmlns="" xmlns:a16="http://schemas.microsoft.com/office/drawing/2014/main" id="{5D22BEE1-CCF0-EC92-247C-3004757CD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نص 3">
            <a:extLst>
              <a:ext uri="{FF2B5EF4-FFF2-40B4-BE49-F238E27FC236}">
                <a16:creationId xmlns="" xmlns:a16="http://schemas.microsoft.com/office/drawing/2014/main" id="{BBCFAA1B-9EFF-1620-05DF-B977F253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E35A7C39-DD9F-9AD8-A488-947478A2745E}"/>
              </a:ext>
            </a:extLst>
          </p:cNvPr>
          <p:cNvSpPr>
            <a:spLocks noGrp="1"/>
          </p:cNvSpPr>
          <p:nvPr>
            <p:ph type="dt" sz="half" idx="10"/>
          </p:nvPr>
        </p:nvSpPr>
        <p:spPr/>
        <p:txBody>
          <a:bodyPr/>
          <a:lstStyle/>
          <a:p>
            <a:fld id="{98D4BFEA-4BEE-4B5D-BA20-182572BFE514}" type="datetime8">
              <a:rPr lang="ar-IQ" smtClean="0"/>
              <a:t>13 تشرين الأول، 25</a:t>
            </a:fld>
            <a:endParaRPr lang="ar-IQ"/>
          </a:p>
        </p:txBody>
      </p:sp>
      <p:sp>
        <p:nvSpPr>
          <p:cNvPr id="6" name="عنصر نائب للتذييل 5">
            <a:extLst>
              <a:ext uri="{FF2B5EF4-FFF2-40B4-BE49-F238E27FC236}">
                <a16:creationId xmlns="" xmlns:a16="http://schemas.microsoft.com/office/drawing/2014/main" id="{87F9D4E4-B4D5-C0F3-7093-39BB381D82F0}"/>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 xmlns:a16="http://schemas.microsoft.com/office/drawing/2014/main" id="{9528E09D-87A3-3E1F-FE31-A4CF71B1E8A4}"/>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76245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EF22BD45-2AB3-AFA2-A01C-6E3496360555}"/>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ar-IQ"/>
          </a:p>
        </p:txBody>
      </p:sp>
      <p:sp>
        <p:nvSpPr>
          <p:cNvPr id="3" name="عنصر نائب للصورة 2">
            <a:extLst>
              <a:ext uri="{FF2B5EF4-FFF2-40B4-BE49-F238E27FC236}">
                <a16:creationId xmlns="" xmlns:a16="http://schemas.microsoft.com/office/drawing/2014/main" id="{BBED1161-185B-700D-E7A3-DBD1AB5CD7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a:extLst>
              <a:ext uri="{FF2B5EF4-FFF2-40B4-BE49-F238E27FC236}">
                <a16:creationId xmlns="" xmlns:a16="http://schemas.microsoft.com/office/drawing/2014/main" id="{9442859C-13CD-C4CA-198A-7FB857590D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BC1CF08A-F705-DA8D-DCA5-EBABBA10663D}"/>
              </a:ext>
            </a:extLst>
          </p:cNvPr>
          <p:cNvSpPr>
            <a:spLocks noGrp="1"/>
          </p:cNvSpPr>
          <p:nvPr>
            <p:ph type="dt" sz="half" idx="10"/>
          </p:nvPr>
        </p:nvSpPr>
        <p:spPr/>
        <p:txBody>
          <a:bodyPr/>
          <a:lstStyle/>
          <a:p>
            <a:fld id="{E97992F0-6BD2-43DE-9E06-C40EF8C194FA}" type="datetime8">
              <a:rPr lang="ar-IQ" smtClean="0"/>
              <a:t>13 تشرين الأول، 25</a:t>
            </a:fld>
            <a:endParaRPr lang="ar-IQ"/>
          </a:p>
        </p:txBody>
      </p:sp>
      <p:sp>
        <p:nvSpPr>
          <p:cNvPr id="6" name="عنصر نائب للتذييل 5">
            <a:extLst>
              <a:ext uri="{FF2B5EF4-FFF2-40B4-BE49-F238E27FC236}">
                <a16:creationId xmlns="" xmlns:a16="http://schemas.microsoft.com/office/drawing/2014/main" id="{EF24831E-F280-ECF8-29D5-173D38996CD1}"/>
              </a:ext>
            </a:extLst>
          </p:cNvPr>
          <p:cNvSpPr>
            <a:spLocks noGrp="1"/>
          </p:cNvSpPr>
          <p:nvPr>
            <p:ph type="ftr" sz="quarter" idx="11"/>
          </p:nvPr>
        </p:nvSpPr>
        <p:spPr/>
        <p:txBody>
          <a:bodyPr/>
          <a:lstStyle/>
          <a:p>
            <a:endParaRPr lang="ar-IQ"/>
          </a:p>
        </p:txBody>
      </p:sp>
      <p:sp>
        <p:nvSpPr>
          <p:cNvPr id="7" name="عنصر نائب لرقم الشريحة 6">
            <a:extLst>
              <a:ext uri="{FF2B5EF4-FFF2-40B4-BE49-F238E27FC236}">
                <a16:creationId xmlns="" xmlns:a16="http://schemas.microsoft.com/office/drawing/2014/main" id="{1DEBA2F1-9C5E-0C5B-145F-BB4BC8CC1452}"/>
              </a:ext>
            </a:extLst>
          </p:cNvPr>
          <p:cNvSpPr>
            <a:spLocks noGrp="1"/>
          </p:cNvSpPr>
          <p:nvPr>
            <p:ph type="sldNum" sz="quarter" idx="12"/>
          </p:nvPr>
        </p:nvSpPr>
        <p:spPr/>
        <p:txBody>
          <a:bodyPr/>
          <a:lstStyle/>
          <a:p>
            <a:fld id="{E3E6D4A5-0646-0248-ABF1-95D8E2FD701F}" type="slidenum">
              <a:rPr lang="ar-IQ" smtClean="0"/>
              <a:t>‹#›</a:t>
            </a:fld>
            <a:endParaRPr lang="ar-IQ"/>
          </a:p>
        </p:txBody>
      </p:sp>
    </p:spTree>
    <p:extLst>
      <p:ext uri="{BB962C8B-B14F-4D97-AF65-F5344CB8AC3E}">
        <p14:creationId xmlns:p14="http://schemas.microsoft.com/office/powerpoint/2010/main" val="3204649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93598A43-4E22-AC33-EE5C-76D73FB20DCD}"/>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endParaRPr lang="ar-IQ"/>
          </a:p>
        </p:txBody>
      </p:sp>
      <p:sp>
        <p:nvSpPr>
          <p:cNvPr id="3" name="عنصر نائب للنص 2">
            <a:extLst>
              <a:ext uri="{FF2B5EF4-FFF2-40B4-BE49-F238E27FC236}">
                <a16:creationId xmlns="" xmlns:a16="http://schemas.microsoft.com/office/drawing/2014/main" id="{17177AC1-AC48-EE14-07D6-DC76A3BE7B4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IQ"/>
          </a:p>
        </p:txBody>
      </p:sp>
      <p:sp>
        <p:nvSpPr>
          <p:cNvPr id="4" name="عنصر نائب للتاريخ 3">
            <a:extLst>
              <a:ext uri="{FF2B5EF4-FFF2-40B4-BE49-F238E27FC236}">
                <a16:creationId xmlns="" xmlns:a16="http://schemas.microsoft.com/office/drawing/2014/main" id="{E43DA9EF-5748-5913-BDAF-22B19D44C4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34884DC-0F44-4EF3-8BD9-9901118AD7B8}" type="datetime8">
              <a:rPr lang="ar-IQ" smtClean="0"/>
              <a:t>13 تشرين الأول، 25</a:t>
            </a:fld>
            <a:endParaRPr lang="ar-IQ"/>
          </a:p>
        </p:txBody>
      </p:sp>
      <p:sp>
        <p:nvSpPr>
          <p:cNvPr id="5" name="عنصر نائب للتذييل 4">
            <a:extLst>
              <a:ext uri="{FF2B5EF4-FFF2-40B4-BE49-F238E27FC236}">
                <a16:creationId xmlns="" xmlns:a16="http://schemas.microsoft.com/office/drawing/2014/main" id="{BE116AF0-CBF9-02A7-81AD-355169F1C7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a:extLst>
              <a:ext uri="{FF2B5EF4-FFF2-40B4-BE49-F238E27FC236}">
                <a16:creationId xmlns="" xmlns:a16="http://schemas.microsoft.com/office/drawing/2014/main" id="{C2442EBC-4274-9BD3-1C00-A77832223CF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3E6D4A5-0646-0248-ABF1-95D8E2FD701F}" type="slidenum">
              <a:rPr lang="ar-IQ" smtClean="0"/>
              <a:t>‹#›</a:t>
            </a:fld>
            <a:endParaRPr lang="ar-IQ"/>
          </a:p>
        </p:txBody>
      </p:sp>
    </p:spTree>
    <p:extLst>
      <p:ext uri="{BB962C8B-B14F-4D97-AF65-F5344CB8AC3E}">
        <p14:creationId xmlns:p14="http://schemas.microsoft.com/office/powerpoint/2010/main" val="3240664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عنصر نائب للعنوان 21"/>
          <p:cNvSpPr>
            <a:spLocks noGrp="1"/>
          </p:cNvSpPr>
          <p:nvPr>
            <p:ph type="title"/>
          </p:nvPr>
        </p:nvSpPr>
        <p:spPr>
          <a:xfrm>
            <a:off x="609600" y="152400"/>
            <a:ext cx="10972800" cy="990600"/>
          </a:xfrm>
          <a:prstGeom prst="rect">
            <a:avLst/>
          </a:prstGeom>
        </p:spPr>
        <p:txBody>
          <a:bodyPr vert="horz" anchor="b" anchorCtr="0">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pPr rtl="0"/>
            <a:fld id="{F1EFCD6C-10A6-4BA5-B214-117F4082DAA1}" type="datetime8">
              <a:rPr lang="ar-IQ" smtClean="0">
                <a:solidFill>
                  <a:srgbClr val="464653"/>
                </a:solidFill>
              </a:rPr>
              <a:t>13 تشرين الأول، 25</a:t>
            </a:fld>
            <a:endParaRPr lang="en-US">
              <a:solidFill>
                <a:srgbClr val="464653"/>
              </a:solidFill>
            </a:endParaRPr>
          </a:p>
        </p:txBody>
      </p:sp>
      <p:sp>
        <p:nvSpPr>
          <p:cNvPr id="3" name="عنصر نائب للتذييل 2"/>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pPr rtl="0"/>
            <a:endParaRPr lang="en-US">
              <a:solidFill>
                <a:srgbClr val="464653"/>
              </a:solidFill>
            </a:endParaRPr>
          </a:p>
        </p:txBody>
      </p:sp>
      <p:sp>
        <p:nvSpPr>
          <p:cNvPr id="23" name="عنصر نائب لرقم الشريحة 22"/>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rtl="0"/>
            <a:fld id="{660EA227-DEE0-4BD5-BC9F-E051D2EA16D6}" type="slidenum">
              <a:rPr lang="en-US" smtClean="0">
                <a:solidFill>
                  <a:srgbClr val="464653"/>
                </a:solidFill>
              </a:rPr>
              <a:pPr rtl="0"/>
              <a:t>‹#›</a:t>
            </a:fld>
            <a:endParaRPr lang="en-US">
              <a:solidFill>
                <a:srgbClr val="464653"/>
              </a:solidFill>
            </a:endParaRPr>
          </a:p>
        </p:txBody>
      </p:sp>
      <p:sp>
        <p:nvSpPr>
          <p:cNvPr id="28" name="رابط مستقيم 27"/>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29" name="رابط مستقيم 28"/>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pPr algn="l" rtl="0"/>
            <a:endParaRPr lang="en-US">
              <a:solidFill>
                <a:prstClr val="black"/>
              </a:solidFill>
            </a:endParaRPr>
          </a:p>
        </p:txBody>
      </p:sp>
      <p:sp>
        <p:nvSpPr>
          <p:cNvPr id="10" name="مثلث متساوي الساقين 9"/>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0"/>
            <a:endParaRPr lang="en-US">
              <a:solidFill>
                <a:prstClr val="white"/>
              </a:solidFill>
            </a:endParaRPr>
          </a:p>
        </p:txBody>
      </p:sp>
    </p:spTree>
    <p:extLst>
      <p:ext uri="{BB962C8B-B14F-4D97-AF65-F5344CB8AC3E}">
        <p14:creationId xmlns:p14="http://schemas.microsoft.com/office/powerpoint/2010/main" val="168852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9B55B593-8502-EA1E-C85C-697481D25E2B}"/>
              </a:ext>
            </a:extLst>
          </p:cNvPr>
          <p:cNvSpPr>
            <a:spLocks noGrp="1"/>
          </p:cNvSpPr>
          <p:nvPr>
            <p:ph type="ctrTitle"/>
          </p:nvPr>
        </p:nvSpPr>
        <p:spPr>
          <a:xfrm>
            <a:off x="1066800" y="1668731"/>
            <a:ext cx="10058400" cy="1455469"/>
          </a:xfrm>
          <a:solidFill>
            <a:srgbClr val="FFFF00"/>
          </a:solidFill>
        </p:spPr>
        <p:txBody>
          <a:bodyPr>
            <a:normAutofit/>
          </a:bodyPr>
          <a:lstStyle/>
          <a:p>
            <a:r>
              <a:rPr lang="ar-IQ" sz="3800" b="1" dirty="0" smtClean="0">
                <a:latin typeface=".SFUI-Semibold"/>
              </a:rPr>
              <a:t>البكتريا </a:t>
            </a:r>
            <a:r>
              <a:rPr lang="ar-IQ" sz="3800" b="1" dirty="0" err="1" smtClean="0">
                <a:latin typeface=".SFUI-Semibold"/>
              </a:rPr>
              <a:t>التعايشية</a:t>
            </a:r>
            <a:r>
              <a:rPr lang="ar-IQ" sz="3800" b="1" dirty="0" smtClean="0">
                <a:latin typeface=".SFUI-Semibold"/>
              </a:rPr>
              <a:t> :السلاح الخفي في معركة مكافحة آفات المخازن</a:t>
            </a:r>
            <a:endParaRPr lang="ar-IQ" sz="3800" dirty="0"/>
          </a:p>
        </p:txBody>
      </p:sp>
      <p:sp>
        <p:nvSpPr>
          <p:cNvPr id="7" name="عنصر نائب لرقم الشريحة 6"/>
          <p:cNvSpPr>
            <a:spLocks noGrp="1"/>
          </p:cNvSpPr>
          <p:nvPr>
            <p:ph type="sldNum" sz="quarter" idx="12"/>
          </p:nvPr>
        </p:nvSpPr>
        <p:spPr>
          <a:xfrm>
            <a:off x="914400" y="6400800"/>
            <a:ext cx="2743200" cy="365125"/>
          </a:xfrm>
        </p:spPr>
        <p:txBody>
          <a:bodyPr/>
          <a:lstStyle/>
          <a:p>
            <a:fld id="{E3E6D4A5-0646-0248-ABF1-95D8E2FD701F}" type="slidenum">
              <a:rPr lang="ar-IQ" sz="2800" smtClean="0"/>
              <a:t>1</a:t>
            </a:fld>
            <a:endParaRPr lang="ar-IQ" sz="2800" dirty="0"/>
          </a:p>
        </p:txBody>
      </p:sp>
      <p:sp>
        <p:nvSpPr>
          <p:cNvPr id="5" name="مربع نص 4">
            <a:extLst>
              <a:ext uri="{FF2B5EF4-FFF2-40B4-BE49-F238E27FC236}">
                <a16:creationId xmlns="" xmlns:a16="http://schemas.microsoft.com/office/drawing/2014/main" id="{B5B7A888-7C9C-3D8C-C888-92BB8AB0D6F3}"/>
              </a:ext>
            </a:extLst>
          </p:cNvPr>
          <p:cNvSpPr txBox="1"/>
          <p:nvPr/>
        </p:nvSpPr>
        <p:spPr>
          <a:xfrm>
            <a:off x="5943600" y="3929390"/>
            <a:ext cx="4489290" cy="707886"/>
          </a:xfrm>
          <a:prstGeom prst="rect">
            <a:avLst/>
          </a:prstGeom>
          <a:noFill/>
        </p:spPr>
        <p:txBody>
          <a:bodyPr wrap="square" rtlCol="1">
            <a:spAutoFit/>
          </a:bodyPr>
          <a:lstStyle/>
          <a:p>
            <a:pPr algn="ctr"/>
            <a:r>
              <a:rPr lang="ar-IQ" sz="4000" b="1" dirty="0" smtClean="0"/>
              <a:t>اعداد </a:t>
            </a:r>
            <a:r>
              <a:rPr lang="ar-SA" sz="4000" b="1" dirty="0" smtClean="0"/>
              <a:t>: </a:t>
            </a:r>
            <a:r>
              <a:rPr lang="ar-SA" sz="4000" b="1" dirty="0"/>
              <a:t>أ.جنان مالك خلف</a:t>
            </a:r>
            <a:endParaRPr lang="ar-IQ" sz="4000" b="1" dirty="0"/>
          </a:p>
        </p:txBody>
      </p:sp>
      <p:pic>
        <p:nvPicPr>
          <p:cNvPr id="12" name="Picture 17">
            <a:extLst>
              <a:ext uri="{FF2B5EF4-FFF2-40B4-BE49-F238E27FC236}">
                <a16:creationId xmlns="" xmlns:a16="http://schemas.microsoft.com/office/drawing/2014/main" id="{C86F90A9-1F44-F6FF-902F-5EAD73A5960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8065" y="551368"/>
            <a:ext cx="991870" cy="991870"/>
          </a:xfrm>
          <a:prstGeom prst="rect">
            <a:avLst/>
          </a:prstGeom>
          <a:noFill/>
          <a:ln>
            <a:noFill/>
          </a:ln>
        </p:spPr>
      </p:pic>
      <p:pic>
        <p:nvPicPr>
          <p:cNvPr id="9" name="Picture 3">
            <a:extLst>
              <a:ext uri="{FF2B5EF4-FFF2-40B4-BE49-F238E27FC236}">
                <a16:creationId xmlns="" xmlns:a16="http://schemas.microsoft.com/office/drawing/2014/main" id="{C81A67EB-C0B5-3356-D041-6CF940ADD83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39960" y="886095"/>
            <a:ext cx="2056079" cy="320214"/>
          </a:xfrm>
          <a:prstGeom prst="rect">
            <a:avLst/>
          </a:prstGeom>
          <a:noFill/>
          <a:ln>
            <a:noFill/>
          </a:ln>
        </p:spPr>
      </p:pic>
      <p:pic>
        <p:nvPicPr>
          <p:cNvPr id="8" name="Picture 1">
            <a:extLst>
              <a:ext uri="{FF2B5EF4-FFF2-40B4-BE49-F238E27FC236}">
                <a16:creationId xmlns="" xmlns:a16="http://schemas.microsoft.com/office/drawing/2014/main" id="{24B73EF3-3021-2CA6-097C-524758E8D17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524145"/>
            <a:ext cx="2425381" cy="361950"/>
          </a:xfrm>
          <a:prstGeom prst="rect">
            <a:avLst/>
          </a:prstGeom>
          <a:noFill/>
          <a:ln>
            <a:noFill/>
          </a:ln>
        </p:spPr>
      </p:pic>
      <p:sp>
        <p:nvSpPr>
          <p:cNvPr id="4" name="مربع نص 3">
            <a:extLst>
              <a:ext uri="{FF2B5EF4-FFF2-40B4-BE49-F238E27FC236}">
                <a16:creationId xmlns="" xmlns:a16="http://schemas.microsoft.com/office/drawing/2014/main" id="{3986F445-A65F-8622-6E51-148A1BFE3EC5}"/>
              </a:ext>
            </a:extLst>
          </p:cNvPr>
          <p:cNvSpPr txBox="1"/>
          <p:nvPr/>
        </p:nvSpPr>
        <p:spPr>
          <a:xfrm>
            <a:off x="9639960" y="1268621"/>
            <a:ext cx="1828800" cy="400110"/>
          </a:xfrm>
          <a:prstGeom prst="rect">
            <a:avLst/>
          </a:prstGeom>
          <a:noFill/>
        </p:spPr>
        <p:txBody>
          <a:bodyPr wrap="square" rtlCol="1">
            <a:spAutoFit/>
          </a:bodyPr>
          <a:lstStyle/>
          <a:p>
            <a:pPr algn="r"/>
            <a:r>
              <a:rPr lang="ar-SA" sz="2000" b="1" dirty="0">
                <a:latin typeface="Diwan Kufi" pitchFamily="2" charset="0"/>
                <a:cs typeface="Damascus" pitchFamily="2" charset="-78"/>
              </a:rPr>
              <a:t>قسـم وقايـة النبـات</a:t>
            </a:r>
            <a:endParaRPr lang="ar-IQ" sz="2000" b="1" dirty="0">
              <a:latin typeface="Diwan Kufi" pitchFamily="2" charset="0"/>
              <a:cs typeface="Damascus" pitchFamily="2" charset="-78"/>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634415"/>
            <a:ext cx="884238" cy="83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3702" y="2895600"/>
            <a:ext cx="4140200" cy="2743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234238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dirty="0">
                <a:solidFill>
                  <a:srgbClr val="FF0000"/>
                </a:solidFill>
              </a:rPr>
              <a:t>التطبيقات في مكافحة حشرات المخازن: نحو استراتيجيات مبتكرة</a:t>
            </a:r>
            <a:endParaRPr lang="en-US" sz="3600" dirty="0">
              <a:solidFill>
                <a:srgbClr val="FF0000"/>
              </a:solidFill>
            </a:endParaRPr>
          </a:p>
        </p:txBody>
      </p:sp>
      <p:sp>
        <p:nvSpPr>
          <p:cNvPr id="3" name="عنصر نائب للمحتوى 2"/>
          <p:cNvSpPr>
            <a:spLocks noGrp="1"/>
          </p:cNvSpPr>
          <p:nvPr>
            <p:ph idx="1"/>
          </p:nvPr>
        </p:nvSpPr>
        <p:spPr>
          <a:xfrm>
            <a:off x="838200" y="1447800"/>
            <a:ext cx="10515600" cy="4729163"/>
          </a:xfrm>
        </p:spPr>
        <p:txBody>
          <a:bodyPr/>
          <a:lstStyle/>
          <a:p>
            <a:pPr marL="0" indent="0">
              <a:buNone/>
            </a:pPr>
            <a:r>
              <a:rPr lang="ar-SA" dirty="0" smtClean="0"/>
              <a:t> </a:t>
            </a:r>
            <a:endParaRPr lang="en-US" dirty="0"/>
          </a:p>
          <a:p>
            <a:r>
              <a:rPr lang="ar-SA" dirty="0" smtClean="0"/>
              <a:t>فهم </a:t>
            </a:r>
            <a:r>
              <a:rPr lang="ar-SA" dirty="0"/>
              <a:t>العلاقة مع البكتيريا </a:t>
            </a:r>
            <a:r>
              <a:rPr lang="ar-SA" dirty="0" err="1"/>
              <a:t>التعايشية</a:t>
            </a:r>
            <a:r>
              <a:rPr lang="ar-SA" dirty="0"/>
              <a:t> يوفر نقاط ضعف جديدة يمكن استغلالها لمكافحة الآفات:</a:t>
            </a:r>
            <a:endParaRPr lang="en-US" dirty="0"/>
          </a:p>
          <a:p>
            <a:pPr marL="0" indent="0">
              <a:buNone/>
            </a:pPr>
            <a:r>
              <a:rPr lang="en-US" dirty="0"/>
              <a:t> </a:t>
            </a:r>
            <a:endParaRPr lang="en-US" dirty="0">
              <a:solidFill>
                <a:schemeClr val="accent5">
                  <a:lumMod val="75000"/>
                </a:schemeClr>
              </a:solidFill>
            </a:endParaRPr>
          </a:p>
          <a:p>
            <a:r>
              <a:rPr lang="ar-SA" dirty="0" smtClean="0">
                <a:solidFill>
                  <a:schemeClr val="accent5">
                    <a:lumMod val="75000"/>
                  </a:schemeClr>
                </a:solidFill>
              </a:rPr>
              <a:t>أ</a:t>
            </a:r>
            <a:r>
              <a:rPr lang="ar-IQ" dirty="0" smtClean="0">
                <a:solidFill>
                  <a:schemeClr val="accent5">
                    <a:lumMod val="75000"/>
                  </a:schemeClr>
                </a:solidFill>
              </a:rPr>
              <a:t>-</a:t>
            </a:r>
            <a:r>
              <a:rPr lang="ar-SA" dirty="0" smtClean="0">
                <a:solidFill>
                  <a:schemeClr val="accent5">
                    <a:lumMod val="75000"/>
                  </a:schemeClr>
                </a:solidFill>
              </a:rPr>
              <a:t> </a:t>
            </a:r>
            <a:r>
              <a:rPr lang="ar-SA" dirty="0">
                <a:solidFill>
                  <a:schemeClr val="accent5">
                    <a:lumMod val="75000"/>
                  </a:schemeClr>
                </a:solidFill>
              </a:rPr>
              <a:t>استهداف البكتيريا مباشرة (</a:t>
            </a:r>
            <a:r>
              <a:rPr lang="en-US" dirty="0">
                <a:solidFill>
                  <a:schemeClr val="accent5">
                    <a:lumMod val="75000"/>
                  </a:schemeClr>
                </a:solidFill>
              </a:rPr>
              <a:t>Anti-</a:t>
            </a:r>
            <a:r>
              <a:rPr lang="en-US" dirty="0" err="1">
                <a:solidFill>
                  <a:schemeClr val="accent5">
                    <a:lumMod val="75000"/>
                  </a:schemeClr>
                </a:solidFill>
              </a:rPr>
              <a:t>Symbiont</a:t>
            </a:r>
            <a:r>
              <a:rPr lang="en-US" dirty="0">
                <a:solidFill>
                  <a:schemeClr val="accent5">
                    <a:lumMod val="75000"/>
                  </a:schemeClr>
                </a:solidFill>
              </a:rPr>
              <a:t> Therapy</a:t>
            </a:r>
            <a:r>
              <a:rPr lang="ar-SA" dirty="0">
                <a:solidFill>
                  <a:schemeClr val="accent5">
                    <a:lumMod val="75000"/>
                  </a:schemeClr>
                </a:solidFill>
              </a:rPr>
              <a:t>):</a:t>
            </a:r>
            <a:endParaRPr lang="en-US" dirty="0">
              <a:solidFill>
                <a:schemeClr val="accent5">
                  <a:lumMod val="75000"/>
                </a:schemeClr>
              </a:solidFill>
            </a:endParaRPr>
          </a:p>
          <a:p>
            <a:r>
              <a:rPr lang="ar-SA" dirty="0" smtClean="0"/>
              <a:t>يمكن </a:t>
            </a:r>
            <a:r>
              <a:rPr lang="ar-SA" dirty="0"/>
              <a:t>استخدام مضادات حيوية أو مركبات محدودة </a:t>
            </a:r>
            <a:r>
              <a:rPr lang="ar-SA" dirty="0" err="1" smtClean="0"/>
              <a:t>التأثي</a:t>
            </a:r>
            <a:r>
              <a:rPr lang="ar-IQ" dirty="0" smtClean="0"/>
              <a:t>ر </a:t>
            </a:r>
            <a:r>
              <a:rPr lang="ar-SA" dirty="0" smtClean="0"/>
              <a:t>لاستهداف </a:t>
            </a:r>
            <a:r>
              <a:rPr lang="ar-SA" dirty="0"/>
              <a:t>وقتل البكتيريا </a:t>
            </a:r>
            <a:r>
              <a:rPr lang="ar-SA" dirty="0" err="1"/>
              <a:t>التعايشية</a:t>
            </a:r>
            <a:r>
              <a:rPr lang="ar-SA" dirty="0"/>
              <a:t> </a:t>
            </a:r>
            <a:r>
              <a:rPr lang="ar-SA" dirty="0" smtClean="0"/>
              <a:t>الأساسية بدونها </a:t>
            </a:r>
            <a:r>
              <a:rPr lang="ar-SA" dirty="0"/>
              <a:t>تصبح الحشرة </a:t>
            </a:r>
            <a:r>
              <a:rPr lang="ar-SA" dirty="0" smtClean="0"/>
              <a:t>أضعف </a:t>
            </a:r>
            <a:r>
              <a:rPr lang="ar-SA" dirty="0"/>
              <a:t>وتتوقف عن </a:t>
            </a:r>
            <a:r>
              <a:rPr lang="ar-SA" dirty="0" smtClean="0"/>
              <a:t>النمو </a:t>
            </a:r>
            <a:r>
              <a:rPr lang="ar-SA" dirty="0"/>
              <a:t>أو تموت بسبب نقص المغذيات. </a:t>
            </a:r>
            <a:r>
              <a:rPr lang="ar-SA" dirty="0">
                <a:solidFill>
                  <a:srgbClr val="FF0000"/>
                </a:solidFill>
              </a:rPr>
              <a:t>ميزة هذه الطريقة هي أنها قد تكون أكثر تحديداً للحشرة </a:t>
            </a:r>
            <a:r>
              <a:rPr lang="ar-SA" dirty="0" smtClean="0">
                <a:solidFill>
                  <a:srgbClr val="FF0000"/>
                </a:solidFill>
              </a:rPr>
              <a:t>ال</a:t>
            </a:r>
            <a:r>
              <a:rPr lang="ar-IQ" dirty="0" smtClean="0">
                <a:solidFill>
                  <a:srgbClr val="FF0000"/>
                </a:solidFill>
              </a:rPr>
              <a:t>مستهدفة</a:t>
            </a:r>
            <a:r>
              <a:rPr lang="ar-SA" dirty="0" smtClean="0">
                <a:solidFill>
                  <a:srgbClr val="FF0000"/>
                </a:solidFill>
              </a:rPr>
              <a:t> </a:t>
            </a:r>
            <a:r>
              <a:rPr lang="ar-SA" dirty="0">
                <a:solidFill>
                  <a:srgbClr val="FF0000"/>
                </a:solidFill>
              </a:rPr>
              <a:t>وتقلل التأثير على الكائنات غير المستهدفة.</a:t>
            </a:r>
            <a:endParaRPr lang="en-US" dirty="0">
              <a:solidFill>
                <a:srgbClr val="FF0000"/>
              </a:solidFill>
            </a:endParaRPr>
          </a:p>
        </p:txBody>
      </p:sp>
      <p:sp>
        <p:nvSpPr>
          <p:cNvPr id="4" name="عنصر نائب لرقم الشريحة 3"/>
          <p:cNvSpPr>
            <a:spLocks noGrp="1"/>
          </p:cNvSpPr>
          <p:nvPr>
            <p:ph type="sldNum" sz="quarter" idx="12"/>
          </p:nvPr>
        </p:nvSpPr>
        <p:spPr/>
        <p:txBody>
          <a:bodyPr/>
          <a:lstStyle/>
          <a:p>
            <a:fld id="{E3E6D4A5-0646-0248-ABF1-95D8E2FD701F}" type="slidenum">
              <a:rPr lang="ar-IQ" sz="2400" b="1" smtClean="0"/>
              <a:t>10</a:t>
            </a:fld>
            <a:endParaRPr lang="ar-IQ" sz="2400" b="1" dirty="0"/>
          </a:p>
        </p:txBody>
      </p:sp>
    </p:spTree>
    <p:extLst>
      <p:ext uri="{BB962C8B-B14F-4D97-AF65-F5344CB8AC3E}">
        <p14:creationId xmlns:p14="http://schemas.microsoft.com/office/powerpoint/2010/main" val="10383118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90942" y="304800"/>
            <a:ext cx="10448658" cy="5872163"/>
          </a:xfrm>
        </p:spPr>
        <p:txBody>
          <a:bodyPr>
            <a:normAutofit lnSpcReduction="10000"/>
          </a:bodyPr>
          <a:lstStyle/>
          <a:p>
            <a:r>
              <a:rPr lang="ar-SA" b="1" dirty="0">
                <a:solidFill>
                  <a:srgbClr val="FF0000"/>
                </a:solidFill>
              </a:rPr>
              <a:t>بتعطيل وظائف البكتيريا:</a:t>
            </a:r>
            <a:endParaRPr lang="en-US" b="1" dirty="0">
              <a:solidFill>
                <a:srgbClr val="FF0000"/>
              </a:solidFill>
            </a:endParaRPr>
          </a:p>
          <a:p>
            <a:pPr algn="just"/>
            <a:r>
              <a:rPr lang="ar-SA" dirty="0"/>
              <a:t>بدلاً</a:t>
            </a:r>
            <a:r>
              <a:rPr lang="ar-IQ" dirty="0"/>
              <a:t> </a:t>
            </a:r>
            <a:r>
              <a:rPr lang="ar-SA" dirty="0"/>
              <a:t>من قتل البكتيريا يمكن تطوير جزيئات تعطل الإنزيمات البكتيرية المسؤولة عن إزالة سموم المبيدات أو هضم الطعام هذا من شأنه أن يعيد فعالية المبيدات الحالية ويجعل الحشرة عاجزة عن استغلال غذائها.</a:t>
            </a:r>
            <a:endParaRPr lang="en-US" dirty="0"/>
          </a:p>
          <a:p>
            <a:pPr algn="just"/>
            <a:r>
              <a:rPr lang="ar-SA" b="1" dirty="0">
                <a:solidFill>
                  <a:srgbClr val="FF0000"/>
                </a:solidFill>
              </a:rPr>
              <a:t>ج</a:t>
            </a:r>
            <a:r>
              <a:rPr lang="ar-IQ" b="1" dirty="0">
                <a:solidFill>
                  <a:srgbClr val="FF0000"/>
                </a:solidFill>
              </a:rPr>
              <a:t>-</a:t>
            </a:r>
            <a:r>
              <a:rPr lang="ar-SA" b="1" dirty="0">
                <a:solidFill>
                  <a:srgbClr val="FF0000"/>
                </a:solidFill>
              </a:rPr>
              <a:t> التلاعب </a:t>
            </a:r>
            <a:r>
              <a:rPr lang="ar-SA" b="1" dirty="0" err="1">
                <a:solidFill>
                  <a:srgbClr val="FF0000"/>
                </a:solidFill>
              </a:rPr>
              <a:t>بالميكروبيوم</a:t>
            </a:r>
            <a:r>
              <a:rPr lang="ar-SA" b="1" dirty="0">
                <a:solidFill>
                  <a:srgbClr val="FF0000"/>
                </a:solidFill>
              </a:rPr>
              <a:t>:</a:t>
            </a:r>
            <a:endParaRPr lang="en-US" b="1" dirty="0">
              <a:solidFill>
                <a:srgbClr val="FF0000"/>
              </a:solidFill>
            </a:endParaRPr>
          </a:p>
          <a:p>
            <a:pPr algn="just"/>
            <a:r>
              <a:rPr lang="ar-SA" dirty="0">
                <a:solidFill>
                  <a:schemeClr val="accent5">
                    <a:lumMod val="75000"/>
                  </a:schemeClr>
                </a:solidFill>
              </a:rPr>
              <a:t>يمكن إدخال سلالات بكتيرية معدلة أو تنافسية لا توفر فوائد للحشرة</a:t>
            </a:r>
            <a:r>
              <a:rPr lang="ar-IQ" dirty="0">
                <a:solidFill>
                  <a:schemeClr val="accent5">
                    <a:lumMod val="75000"/>
                  </a:schemeClr>
                </a:solidFill>
              </a:rPr>
              <a:t> </a:t>
            </a:r>
            <a:r>
              <a:rPr lang="ar-SA" dirty="0">
                <a:solidFill>
                  <a:schemeClr val="accent5">
                    <a:lumMod val="75000"/>
                  </a:schemeClr>
                </a:solidFill>
              </a:rPr>
              <a:t>أو </a:t>
            </a:r>
            <a:r>
              <a:rPr lang="ar-IQ" dirty="0">
                <a:solidFill>
                  <a:schemeClr val="accent5">
                    <a:lumMod val="75000"/>
                  </a:schemeClr>
                </a:solidFill>
              </a:rPr>
              <a:t>بل </a:t>
            </a:r>
            <a:r>
              <a:rPr lang="ar-SA" dirty="0">
                <a:solidFill>
                  <a:schemeClr val="accent5">
                    <a:lumMod val="75000"/>
                  </a:schemeClr>
                </a:solidFill>
              </a:rPr>
              <a:t>تنتج مركبات سامة لها لاستبدال </a:t>
            </a:r>
            <a:r>
              <a:rPr lang="ar-SA" dirty="0" err="1">
                <a:solidFill>
                  <a:schemeClr val="accent5">
                    <a:lumMod val="75000"/>
                  </a:schemeClr>
                </a:solidFill>
              </a:rPr>
              <a:t>الميكروبيوم</a:t>
            </a:r>
            <a:r>
              <a:rPr lang="ar-SA" dirty="0">
                <a:solidFill>
                  <a:schemeClr val="accent5">
                    <a:lumMod val="75000"/>
                  </a:schemeClr>
                </a:solidFill>
              </a:rPr>
              <a:t> المفيد أو تعطيله </a:t>
            </a:r>
            <a:r>
              <a:rPr lang="en-US" dirty="0">
                <a:solidFill>
                  <a:schemeClr val="accent5">
                    <a:lumMod val="75000"/>
                  </a:schemeClr>
                </a:solidFill>
              </a:rPr>
              <a:t>. </a:t>
            </a:r>
          </a:p>
          <a:p>
            <a:r>
              <a:rPr lang="ar-SA" b="1" dirty="0">
                <a:solidFill>
                  <a:srgbClr val="FF0000"/>
                </a:solidFill>
              </a:rPr>
              <a:t>اعتبارات في تقييم المخاطر</a:t>
            </a:r>
            <a:r>
              <a:rPr lang="ar-SA" dirty="0">
                <a:solidFill>
                  <a:srgbClr val="FF0000"/>
                </a:solidFill>
              </a:rPr>
              <a:t>:</a:t>
            </a:r>
            <a:endParaRPr lang="en-US" dirty="0">
              <a:solidFill>
                <a:srgbClr val="FF0000"/>
              </a:solidFill>
            </a:endParaRPr>
          </a:p>
          <a:p>
            <a:pPr algn="just"/>
            <a:r>
              <a:rPr lang="ar-SA" dirty="0">
                <a:solidFill>
                  <a:srgbClr val="FF0000"/>
                </a:solidFill>
              </a:rPr>
              <a:t>أي استراتيجية تعتمد على التلاعب </a:t>
            </a:r>
            <a:r>
              <a:rPr lang="ar-SA" dirty="0" err="1">
                <a:solidFill>
                  <a:srgbClr val="FF0000"/>
                </a:solidFill>
              </a:rPr>
              <a:t>بالميكروبيوم</a:t>
            </a:r>
            <a:r>
              <a:rPr lang="ar-SA" dirty="0">
                <a:solidFill>
                  <a:srgbClr val="FF0000"/>
                </a:solidFill>
              </a:rPr>
              <a:t> يجب أن تقيم</a:t>
            </a:r>
            <a:r>
              <a:rPr lang="ar-IQ" dirty="0">
                <a:solidFill>
                  <a:srgbClr val="FF0000"/>
                </a:solidFill>
              </a:rPr>
              <a:t> </a:t>
            </a:r>
            <a:r>
              <a:rPr lang="ar-SA" dirty="0">
                <a:solidFill>
                  <a:srgbClr val="FF0000"/>
                </a:solidFill>
              </a:rPr>
              <a:t>بعناية </a:t>
            </a:r>
            <a:r>
              <a:rPr lang="ar-IQ" dirty="0">
                <a:solidFill>
                  <a:srgbClr val="FF0000"/>
                </a:solidFill>
              </a:rPr>
              <a:t>فالمخاطر المحتمل  حدوثها </a:t>
            </a:r>
            <a:r>
              <a:rPr lang="ar-IQ" dirty="0" smtClean="0">
                <a:solidFill>
                  <a:srgbClr val="FF0000"/>
                </a:solidFill>
              </a:rPr>
              <a:t>مثل :</a:t>
            </a:r>
          </a:p>
          <a:p>
            <a:pPr algn="just"/>
            <a:r>
              <a:rPr lang="ar-IQ" dirty="0" smtClean="0">
                <a:solidFill>
                  <a:srgbClr val="FF0000"/>
                </a:solidFill>
              </a:rPr>
              <a:t> </a:t>
            </a:r>
            <a:r>
              <a:rPr lang="ar-IQ" dirty="0">
                <a:solidFill>
                  <a:schemeClr val="tx2">
                    <a:lumMod val="50000"/>
                  </a:schemeClr>
                </a:solidFill>
              </a:rPr>
              <a:t>انتقال </a:t>
            </a:r>
            <a:r>
              <a:rPr lang="ar-IQ" dirty="0" smtClean="0">
                <a:solidFill>
                  <a:schemeClr val="tx2">
                    <a:lumMod val="50000"/>
                  </a:schemeClr>
                </a:solidFill>
              </a:rPr>
              <a:t>جينات </a:t>
            </a:r>
            <a:r>
              <a:rPr lang="ar-IQ" dirty="0">
                <a:solidFill>
                  <a:schemeClr val="tx2">
                    <a:lumMod val="50000"/>
                  </a:schemeClr>
                </a:solidFill>
              </a:rPr>
              <a:t>المقاومة بين البكتريا </a:t>
            </a:r>
            <a:r>
              <a:rPr lang="ar-IQ" dirty="0" smtClean="0">
                <a:solidFill>
                  <a:srgbClr val="FF0000"/>
                </a:solidFill>
              </a:rPr>
              <a:t>.</a:t>
            </a:r>
          </a:p>
          <a:p>
            <a:pPr algn="just"/>
            <a:r>
              <a:rPr lang="ar-IQ" dirty="0" smtClean="0">
                <a:solidFill>
                  <a:srgbClr val="FF0000"/>
                </a:solidFill>
              </a:rPr>
              <a:t> </a:t>
            </a:r>
            <a:r>
              <a:rPr lang="ar-IQ" dirty="0">
                <a:solidFill>
                  <a:srgbClr val="FF0000"/>
                </a:solidFill>
              </a:rPr>
              <a:t>أو </a:t>
            </a:r>
            <a:r>
              <a:rPr lang="ar-IQ" dirty="0">
                <a:solidFill>
                  <a:schemeClr val="accent5">
                    <a:lumMod val="75000"/>
                  </a:schemeClr>
                </a:solidFill>
              </a:rPr>
              <a:t>التأثير غير المقصود على الكائنات غير المستهدفة </a:t>
            </a:r>
            <a:endParaRPr lang="ar-IQ" dirty="0" smtClean="0">
              <a:solidFill>
                <a:schemeClr val="accent5">
                  <a:lumMod val="75000"/>
                </a:schemeClr>
              </a:solidFill>
            </a:endParaRPr>
          </a:p>
          <a:p>
            <a:pPr algn="just"/>
            <a:r>
              <a:rPr lang="ar-IQ" dirty="0" smtClean="0">
                <a:solidFill>
                  <a:srgbClr val="FF0000"/>
                </a:solidFill>
              </a:rPr>
              <a:t>أو </a:t>
            </a:r>
            <a:r>
              <a:rPr lang="ar-IQ" dirty="0">
                <a:solidFill>
                  <a:schemeClr val="accent6">
                    <a:lumMod val="75000"/>
                  </a:schemeClr>
                </a:solidFill>
              </a:rPr>
              <a:t>السلسلة الغذائية </a:t>
            </a:r>
            <a:r>
              <a:rPr lang="ar-IQ" dirty="0">
                <a:solidFill>
                  <a:srgbClr val="002060"/>
                </a:solidFill>
              </a:rPr>
              <a:t>. </a:t>
            </a:r>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mtClean="0"/>
              <a:t>11</a:t>
            </a:fld>
            <a:endParaRPr lang="ar-IQ"/>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342" y="3200400"/>
            <a:ext cx="13716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2744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600" u="sng" dirty="0">
                <a:solidFill>
                  <a:srgbClr val="FF0000"/>
                </a:solidFill>
                <a:ea typeface="Calibri"/>
              </a:rPr>
              <a:t>ما هي مزايا </a:t>
            </a:r>
            <a:r>
              <a:rPr lang="ar-SA" sz="3600" u="sng" dirty="0" smtClean="0">
                <a:solidFill>
                  <a:srgbClr val="FF0000"/>
                </a:solidFill>
                <a:ea typeface="Calibri"/>
              </a:rPr>
              <a:t>است</a:t>
            </a:r>
            <a:r>
              <a:rPr lang="ar-IQ" sz="3600" u="sng" dirty="0" smtClean="0">
                <a:solidFill>
                  <a:srgbClr val="FF0000"/>
                </a:solidFill>
                <a:ea typeface="Calibri"/>
              </a:rPr>
              <a:t>خدام </a:t>
            </a:r>
            <a:r>
              <a:rPr lang="ar-SA" sz="3600" u="sng" dirty="0" smtClean="0">
                <a:solidFill>
                  <a:srgbClr val="FF0000"/>
                </a:solidFill>
                <a:ea typeface="Calibri"/>
              </a:rPr>
              <a:t> </a:t>
            </a:r>
            <a:r>
              <a:rPr lang="ar-SA" sz="3600" u="sng" dirty="0">
                <a:solidFill>
                  <a:srgbClr val="FF0000"/>
                </a:solidFill>
                <a:ea typeface="Calibri"/>
              </a:rPr>
              <a:t>البكتيريا </a:t>
            </a:r>
            <a:r>
              <a:rPr lang="ar-SA" sz="3600" u="sng" dirty="0" err="1">
                <a:solidFill>
                  <a:srgbClr val="FF0000"/>
                </a:solidFill>
                <a:ea typeface="Calibri"/>
              </a:rPr>
              <a:t>التعايشية</a:t>
            </a:r>
            <a:r>
              <a:rPr lang="ar-SA" sz="3600" u="sng" dirty="0">
                <a:solidFill>
                  <a:srgbClr val="FF0000"/>
                </a:solidFill>
                <a:ea typeface="Calibri"/>
              </a:rPr>
              <a:t> بدلاً من المبيدات التقليدية؟</a:t>
            </a:r>
            <a:r>
              <a:rPr lang="en-US" sz="3600" dirty="0">
                <a:solidFill>
                  <a:srgbClr val="FF0000"/>
                </a:solidFill>
                <a:ea typeface="Calibri"/>
                <a:cs typeface="Arial"/>
              </a:rPr>
              <a:t/>
            </a:r>
            <a:br>
              <a:rPr lang="en-US" sz="3600" dirty="0">
                <a:solidFill>
                  <a:srgbClr val="FF0000"/>
                </a:solidFill>
                <a:ea typeface="Calibri"/>
                <a:cs typeface="Arial"/>
              </a:rPr>
            </a:br>
            <a:endParaRPr lang="en-US" sz="3600" dirty="0">
              <a:solidFill>
                <a:srgbClr val="FF0000"/>
              </a:solidFill>
            </a:endParaRPr>
          </a:p>
        </p:txBody>
      </p:sp>
      <p:sp>
        <p:nvSpPr>
          <p:cNvPr id="3" name="عنصر نائب للمحتوى 2"/>
          <p:cNvSpPr>
            <a:spLocks noGrp="1"/>
          </p:cNvSpPr>
          <p:nvPr>
            <p:ph idx="1"/>
          </p:nvPr>
        </p:nvSpPr>
        <p:spPr/>
        <p:txBody>
          <a:bodyPr>
            <a:normAutofit/>
          </a:bodyPr>
          <a:lstStyle/>
          <a:p>
            <a:pPr marL="0" indent="0">
              <a:lnSpc>
                <a:spcPct val="115000"/>
              </a:lnSpc>
              <a:spcBef>
                <a:spcPts val="0"/>
              </a:spcBef>
              <a:spcAft>
                <a:spcPts val="1000"/>
              </a:spcAft>
              <a:buNone/>
            </a:pPr>
            <a:endParaRPr lang="en-US" sz="1200" dirty="0">
              <a:ea typeface="Calibri"/>
              <a:cs typeface="Arial"/>
            </a:endParaRPr>
          </a:p>
          <a:p>
            <a:pPr marL="0">
              <a:lnSpc>
                <a:spcPct val="115000"/>
              </a:lnSpc>
              <a:spcBef>
                <a:spcPts val="0"/>
              </a:spcBef>
              <a:spcAft>
                <a:spcPts val="1000"/>
              </a:spcAft>
            </a:pPr>
            <a:r>
              <a:rPr lang="ar-SA" dirty="0" smtClean="0">
                <a:ea typeface="Calibri"/>
              </a:rPr>
              <a:t>· </a:t>
            </a:r>
            <a:r>
              <a:rPr lang="ar-SA" dirty="0">
                <a:solidFill>
                  <a:srgbClr val="FF0000"/>
                </a:solidFill>
                <a:ea typeface="Calibri"/>
              </a:rPr>
              <a:t>التخصص</a:t>
            </a:r>
            <a:r>
              <a:rPr lang="ar-SA" dirty="0">
                <a:ea typeface="Calibri"/>
              </a:rPr>
              <a:t>: قد تكون أكثر استهدافاً لأنواع آفات محددة دون الإضرار بالحشرات النافعة أو الكائنات غير المستهدفة.</a:t>
            </a:r>
            <a:endParaRPr lang="en-US" sz="1200" dirty="0">
              <a:ea typeface="Calibri"/>
              <a:cs typeface="Arial"/>
            </a:endParaRPr>
          </a:p>
          <a:p>
            <a:pPr marL="0">
              <a:lnSpc>
                <a:spcPct val="115000"/>
              </a:lnSpc>
              <a:spcBef>
                <a:spcPts val="0"/>
              </a:spcBef>
              <a:spcAft>
                <a:spcPts val="1000"/>
              </a:spcAft>
            </a:pPr>
            <a:r>
              <a:rPr lang="ar-SA" dirty="0">
                <a:ea typeface="Calibri"/>
              </a:rPr>
              <a:t>· </a:t>
            </a:r>
            <a:r>
              <a:rPr lang="ar-SA" dirty="0">
                <a:solidFill>
                  <a:srgbClr val="FF0000"/>
                </a:solidFill>
                <a:ea typeface="Calibri"/>
              </a:rPr>
              <a:t>تقليل المقاومة</a:t>
            </a:r>
            <a:r>
              <a:rPr lang="ar-SA" dirty="0">
                <a:ea typeface="Calibri"/>
              </a:rPr>
              <a:t>: من الصعب على الحشرة تطوير مقاومة ضد استراتيجية تهاجم شريكها الحيوي وليس هي مباشرة.</a:t>
            </a:r>
            <a:endParaRPr lang="en-US" sz="1200" dirty="0">
              <a:ea typeface="Calibri"/>
              <a:cs typeface="Arial"/>
            </a:endParaRPr>
          </a:p>
          <a:p>
            <a:pPr marL="0">
              <a:lnSpc>
                <a:spcPct val="115000"/>
              </a:lnSpc>
              <a:spcBef>
                <a:spcPts val="0"/>
              </a:spcBef>
              <a:spcAft>
                <a:spcPts val="1000"/>
              </a:spcAft>
            </a:pPr>
            <a:r>
              <a:rPr lang="ar-SA" dirty="0">
                <a:ea typeface="Calibri"/>
              </a:rPr>
              <a:t>· ا</a:t>
            </a:r>
            <a:r>
              <a:rPr lang="ar-SA" dirty="0">
                <a:solidFill>
                  <a:srgbClr val="FF0000"/>
                </a:solidFill>
                <a:ea typeface="Calibri"/>
              </a:rPr>
              <a:t>لاستدامة</a:t>
            </a:r>
            <a:r>
              <a:rPr lang="ar-SA" dirty="0">
                <a:ea typeface="Calibri"/>
              </a:rPr>
              <a:t>: تقلل الاعتماد على الكيماويات الاصطناعية ذات الآثار البيئية الضارة.</a:t>
            </a:r>
            <a:endParaRPr lang="en-US" sz="1200" dirty="0">
              <a:ea typeface="Calibri"/>
              <a:cs typeface="Arial"/>
            </a:endParaRPr>
          </a:p>
          <a:p>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3200" b="1" smtClean="0"/>
              <a:t>12</a:t>
            </a:fld>
            <a:endParaRPr lang="ar-IQ" sz="3200" b="1" dirty="0"/>
          </a:p>
        </p:txBody>
      </p:sp>
    </p:spTree>
    <p:extLst>
      <p:ext uri="{BB962C8B-B14F-4D97-AF65-F5344CB8AC3E}">
        <p14:creationId xmlns:p14="http://schemas.microsoft.com/office/powerpoint/2010/main" val="3407736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1"/>
            <a:ext cx="10515600" cy="1066799"/>
          </a:xfrm>
        </p:spPr>
        <p:txBody>
          <a:bodyPr>
            <a:normAutofit/>
          </a:bodyPr>
          <a:lstStyle/>
          <a:p>
            <a:r>
              <a:rPr lang="ar-IQ" sz="3600" u="sng" dirty="0">
                <a:solidFill>
                  <a:srgbClr val="FF0000"/>
                </a:solidFill>
                <a:ea typeface="Calibri"/>
              </a:rPr>
              <a:t>أشهر أنواع البكتيريا التكافلية في حشرات المخازن</a:t>
            </a:r>
            <a:endParaRPr lang="en-US" sz="3600" u="sng" dirty="0">
              <a:solidFill>
                <a:srgbClr val="FF0000"/>
              </a:solidFill>
            </a:endParaRPr>
          </a:p>
        </p:txBody>
      </p:sp>
      <p:sp>
        <p:nvSpPr>
          <p:cNvPr id="3" name="عنصر نائب للمحتوى 2"/>
          <p:cNvSpPr>
            <a:spLocks noGrp="1"/>
          </p:cNvSpPr>
          <p:nvPr>
            <p:ph idx="1"/>
          </p:nvPr>
        </p:nvSpPr>
        <p:spPr>
          <a:xfrm>
            <a:off x="838200" y="838200"/>
            <a:ext cx="10515600" cy="5338763"/>
          </a:xfrm>
        </p:spPr>
        <p:txBody>
          <a:bodyPr>
            <a:normAutofit lnSpcReduction="10000"/>
          </a:bodyPr>
          <a:lstStyle/>
          <a:p>
            <a:pPr marL="0">
              <a:lnSpc>
                <a:spcPct val="115000"/>
              </a:lnSpc>
              <a:spcBef>
                <a:spcPts val="0"/>
              </a:spcBef>
              <a:spcAft>
                <a:spcPts val="1000"/>
              </a:spcAft>
            </a:pPr>
            <a:r>
              <a:rPr lang="ar-IQ" dirty="0" smtClean="0">
                <a:solidFill>
                  <a:srgbClr val="FF0000"/>
                </a:solidFill>
                <a:ea typeface="Calibri"/>
              </a:rPr>
              <a:t>الجنس</a:t>
            </a:r>
            <a:r>
              <a:rPr lang="ar-IQ" dirty="0">
                <a:solidFill>
                  <a:srgbClr val="FF0000"/>
                </a:solidFill>
                <a:ea typeface="Calibri"/>
              </a:rPr>
              <a:t>: </a:t>
            </a:r>
            <a:r>
              <a:rPr lang="en-US" i="1" dirty="0" err="1" smtClean="0">
                <a:solidFill>
                  <a:srgbClr val="FF0000"/>
                </a:solidFill>
                <a:ea typeface="Calibri"/>
                <a:cs typeface="Arial"/>
              </a:rPr>
              <a:t>Wolbachia</a:t>
            </a:r>
            <a:r>
              <a:rPr lang="en-US" i="1" dirty="0" smtClean="0">
                <a:solidFill>
                  <a:srgbClr val="FF0000"/>
                </a:solidFill>
                <a:ea typeface="Calibri"/>
                <a:cs typeface="Arial"/>
              </a:rPr>
              <a:t>      </a:t>
            </a:r>
            <a:r>
              <a:rPr lang="ar-IQ" i="1" dirty="0" smtClean="0">
                <a:solidFill>
                  <a:srgbClr val="FF0000"/>
                </a:solidFill>
                <a:ea typeface="Calibri"/>
                <a:cs typeface="Arial"/>
              </a:rPr>
              <a:t> </a:t>
            </a:r>
            <a:r>
              <a:rPr lang="ar-IQ" i="1" dirty="0" err="1" smtClean="0">
                <a:solidFill>
                  <a:srgbClr val="FF0000"/>
                </a:solidFill>
                <a:ea typeface="Calibri"/>
                <a:cs typeface="Arial"/>
              </a:rPr>
              <a:t>وولباكيا</a:t>
            </a:r>
            <a:endParaRPr lang="en-US" sz="1200" i="1" dirty="0">
              <a:solidFill>
                <a:srgbClr val="FF0000"/>
              </a:solidFill>
              <a:ea typeface="Calibri"/>
              <a:cs typeface="Arial"/>
            </a:endParaRPr>
          </a:p>
          <a:p>
            <a:pPr marL="0">
              <a:lnSpc>
                <a:spcPct val="115000"/>
              </a:lnSpc>
              <a:spcBef>
                <a:spcPts val="0"/>
              </a:spcBef>
              <a:spcAft>
                <a:spcPts val="1000"/>
              </a:spcAft>
            </a:pPr>
            <a:r>
              <a:rPr lang="ar-IQ" dirty="0" smtClean="0">
                <a:ea typeface="Calibri"/>
              </a:rPr>
              <a:t>· </a:t>
            </a:r>
            <a:r>
              <a:rPr lang="ar-IQ" dirty="0">
                <a:ea typeface="Calibri"/>
              </a:rPr>
              <a:t>أشهرها على الإطلاق. وهي بكتيريا متخصصة في التعايش </a:t>
            </a:r>
            <a:r>
              <a:rPr lang="ar-IQ" dirty="0" smtClean="0">
                <a:ea typeface="Calibri"/>
              </a:rPr>
              <a:t>داخل</a:t>
            </a:r>
          </a:p>
          <a:p>
            <a:pPr marL="0">
              <a:lnSpc>
                <a:spcPct val="115000"/>
              </a:lnSpc>
              <a:spcBef>
                <a:spcPts val="0"/>
              </a:spcBef>
              <a:spcAft>
                <a:spcPts val="1000"/>
              </a:spcAft>
            </a:pPr>
            <a:r>
              <a:rPr lang="ar-IQ" dirty="0" smtClean="0">
                <a:ea typeface="Calibri"/>
              </a:rPr>
              <a:t> </a:t>
            </a:r>
            <a:r>
              <a:rPr lang="ar-IQ" dirty="0">
                <a:ea typeface="Calibri"/>
              </a:rPr>
              <a:t>خلايا مفصليات الأرجل (الحشرات والعناكب).</a:t>
            </a:r>
            <a:endParaRPr lang="en-US" sz="1200" dirty="0">
              <a:ea typeface="Calibri"/>
              <a:cs typeface="Arial"/>
            </a:endParaRPr>
          </a:p>
          <a:p>
            <a:r>
              <a:rPr lang="ar-IQ" dirty="0">
                <a:solidFill>
                  <a:srgbClr val="FF0000"/>
                </a:solidFill>
                <a:ea typeface="Calibri"/>
              </a:rPr>
              <a:t>· التأثير: لا تقدم منفعة غذائية مباشرة بشكل أساسي، لكنها تتحكم في التكاثر بشكل كبير لتضمن انتشارها هي نفسها. يمكن أن تقتل الذكور، أو تجعل الذكور يحولون إناثاً، أو تجعل الحشرات المصابة غير قادرة على التكاثر مع غير المصابة. </a:t>
            </a:r>
            <a:r>
              <a:rPr lang="ar-IQ" dirty="0" smtClean="0">
                <a:solidFill>
                  <a:srgbClr val="FF0000"/>
                </a:solidFill>
                <a:ea typeface="Calibri"/>
              </a:rPr>
              <a:t>كما </a:t>
            </a:r>
            <a:r>
              <a:rPr lang="ar-IQ" dirty="0">
                <a:solidFill>
                  <a:srgbClr val="FF0000"/>
                </a:solidFill>
                <a:ea typeface="Calibri"/>
              </a:rPr>
              <a:t>تزيد البكتريا  </a:t>
            </a:r>
            <a:r>
              <a:rPr lang="en-US" i="1" dirty="0" err="1">
                <a:solidFill>
                  <a:srgbClr val="FF0000"/>
                </a:solidFill>
                <a:ea typeface="Calibri"/>
                <a:cs typeface="Arial"/>
              </a:rPr>
              <a:t>Wolbachia</a:t>
            </a:r>
            <a:r>
              <a:rPr lang="ar-IQ" dirty="0">
                <a:solidFill>
                  <a:srgbClr val="FF0000"/>
                </a:solidFill>
                <a:ea typeface="Calibri"/>
              </a:rPr>
              <a:t> من خصوبة الإناث وتعزيز معدل تكاثرها.</a:t>
            </a:r>
            <a:endParaRPr lang="en-US" sz="1200" dirty="0">
              <a:solidFill>
                <a:srgbClr val="FF0000"/>
              </a:solidFill>
              <a:ea typeface="Calibri"/>
              <a:cs typeface="Arial"/>
            </a:endParaRPr>
          </a:p>
          <a:p>
            <a:r>
              <a:rPr lang="ar-IQ" dirty="0" smtClean="0">
                <a:ea typeface="Calibri"/>
              </a:rPr>
              <a:t>هذا </a:t>
            </a:r>
            <a:r>
              <a:rPr lang="ar-IQ" dirty="0">
                <a:ea typeface="Calibri"/>
              </a:rPr>
              <a:t>يجعلها سلاحاً محتملاً للمكافحة </a:t>
            </a:r>
            <a:r>
              <a:rPr lang="ar-IQ" dirty="0" smtClean="0">
                <a:ea typeface="Calibri"/>
              </a:rPr>
              <a:t>الحيوية</a:t>
            </a:r>
            <a:r>
              <a:rPr lang="en-US" dirty="0" smtClean="0">
                <a:ea typeface="Calibri"/>
              </a:rPr>
              <a:t> </a:t>
            </a:r>
            <a:r>
              <a:rPr lang="ar-IQ" dirty="0">
                <a:ea typeface="Calibri"/>
              </a:rPr>
              <a:t>. </a:t>
            </a:r>
            <a:endParaRPr lang="en-US" dirty="0" smtClean="0">
              <a:ea typeface="Calibri"/>
            </a:endParaRPr>
          </a:p>
          <a:p>
            <a:r>
              <a:rPr lang="ar-IQ" dirty="0">
                <a:ea typeface="Calibri"/>
              </a:rPr>
              <a:t>· توجد في: مجموعة واسعة من حشرات المخازن مثل خنافس الدقيق (</a:t>
            </a:r>
            <a:r>
              <a:rPr lang="en-US" i="1" dirty="0" err="1">
                <a:ea typeface="Calibri"/>
                <a:cs typeface="Arial"/>
              </a:rPr>
              <a:t>Tribolium</a:t>
            </a:r>
            <a:r>
              <a:rPr lang="en-US" dirty="0">
                <a:ea typeface="Calibri"/>
                <a:cs typeface="Arial"/>
              </a:rPr>
              <a:t> </a:t>
            </a:r>
            <a:r>
              <a:rPr lang="en-US" dirty="0" smtClean="0">
                <a:ea typeface="Calibri"/>
                <a:cs typeface="Arial"/>
              </a:rPr>
              <a:t>spp</a:t>
            </a:r>
            <a:r>
              <a:rPr lang="en-US" dirty="0" smtClean="0">
                <a:ea typeface="Calibri"/>
              </a:rPr>
              <a:t>.</a:t>
            </a:r>
            <a:r>
              <a:rPr lang="ar-IQ" dirty="0" smtClean="0">
                <a:ea typeface="Calibri"/>
              </a:rPr>
              <a:t>) </a:t>
            </a:r>
            <a:r>
              <a:rPr lang="ar-IQ" dirty="0">
                <a:ea typeface="Calibri"/>
              </a:rPr>
              <a:t>وعث </a:t>
            </a:r>
            <a:r>
              <a:rPr lang="ar-IQ" dirty="0" smtClean="0">
                <a:ea typeface="Calibri"/>
              </a:rPr>
              <a:t>الحبوب و </a:t>
            </a:r>
            <a:r>
              <a:rPr lang="ar-IQ" dirty="0">
                <a:ea typeface="Calibri"/>
              </a:rPr>
              <a:t>خنفساء الفاصولياء (</a:t>
            </a:r>
            <a:r>
              <a:rPr lang="en-US" i="1" dirty="0" err="1">
                <a:solidFill>
                  <a:srgbClr val="FF0000"/>
                </a:solidFill>
                <a:ea typeface="Calibri"/>
                <a:cs typeface="Arial"/>
              </a:rPr>
              <a:t>Callosobruchus</a:t>
            </a:r>
            <a:r>
              <a:rPr lang="en-US" i="1" dirty="0">
                <a:solidFill>
                  <a:srgbClr val="FF0000"/>
                </a:solidFill>
                <a:ea typeface="Calibri"/>
                <a:cs typeface="Arial"/>
              </a:rPr>
              <a:t> </a:t>
            </a:r>
            <a:r>
              <a:rPr lang="en-US" i="1" dirty="0" err="1">
                <a:solidFill>
                  <a:srgbClr val="FF0000"/>
                </a:solidFill>
                <a:ea typeface="Calibri"/>
                <a:cs typeface="Arial"/>
              </a:rPr>
              <a:t>chinensis</a:t>
            </a:r>
            <a:r>
              <a:rPr lang="ar-IQ" dirty="0">
                <a:ea typeface="Calibri"/>
              </a:rPr>
              <a:t>) مقاومة ضد مبيدات الآفات. حيث تقوم بتحطيم المركبات السامة في المبيدات قبل أن تؤذي أنسجة الحشرة.</a:t>
            </a:r>
            <a:endParaRPr lang="en-US" sz="1200" dirty="0">
              <a:ea typeface="Calibri"/>
              <a:cs typeface="Arial"/>
            </a:endParaRPr>
          </a:p>
          <a:p>
            <a:endParaRPr lang="en-US" dirty="0">
              <a:ea typeface="Calibri"/>
              <a:cs typeface="Arial"/>
            </a:endParaRPr>
          </a:p>
          <a:p>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3600" b="1" smtClean="0"/>
              <a:t>13</a:t>
            </a:fld>
            <a:endParaRPr lang="ar-IQ" sz="36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352799" cy="235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304800" y="2061810"/>
            <a:ext cx="1905000" cy="369332"/>
          </a:xfrm>
          <a:prstGeom prst="rect">
            <a:avLst/>
          </a:prstGeom>
          <a:noFill/>
        </p:spPr>
        <p:txBody>
          <a:bodyPr wrap="square" rtlCol="0">
            <a:spAutoFit/>
          </a:bodyPr>
          <a:lstStyle/>
          <a:p>
            <a:r>
              <a:rPr lang="en-US" i="1" dirty="0" err="1" smtClean="0"/>
              <a:t>Wolbachia</a:t>
            </a:r>
            <a:r>
              <a:rPr lang="en-US" i="1" dirty="0" smtClean="0"/>
              <a:t> </a:t>
            </a:r>
            <a:r>
              <a:rPr lang="en-US" dirty="0" err="1" smtClean="0"/>
              <a:t>sp</a:t>
            </a:r>
            <a:r>
              <a:rPr lang="ar-IQ" dirty="0" smtClean="0"/>
              <a:t>   </a:t>
            </a:r>
            <a:endParaRPr lang="en-US" dirty="0"/>
          </a:p>
        </p:txBody>
      </p:sp>
    </p:spTree>
    <p:extLst>
      <p:ext uri="{BB962C8B-B14F-4D97-AF65-F5344CB8AC3E}">
        <p14:creationId xmlns:p14="http://schemas.microsoft.com/office/powerpoint/2010/main" val="3155259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57970" y="604837"/>
            <a:ext cx="8305799" cy="6253163"/>
          </a:xfrm>
        </p:spPr>
        <p:txBody>
          <a:bodyPr>
            <a:normAutofit/>
          </a:bodyPr>
          <a:lstStyle/>
          <a:p>
            <a:pPr marL="0">
              <a:lnSpc>
                <a:spcPct val="115000"/>
              </a:lnSpc>
              <a:spcBef>
                <a:spcPts val="0"/>
              </a:spcBef>
              <a:spcAft>
                <a:spcPts val="1000"/>
              </a:spcAft>
            </a:pPr>
            <a:r>
              <a:rPr lang="ar-IQ" sz="2100" dirty="0" smtClean="0">
                <a:solidFill>
                  <a:srgbClr val="FF0000"/>
                </a:solidFill>
                <a:ea typeface="Calibri"/>
              </a:rPr>
              <a:t>2</a:t>
            </a:r>
            <a:r>
              <a:rPr lang="ar-IQ" dirty="0">
                <a:solidFill>
                  <a:srgbClr val="FF0000"/>
                </a:solidFill>
                <a:ea typeface="Calibri"/>
              </a:rPr>
              <a:t>. </a:t>
            </a:r>
            <a:r>
              <a:rPr lang="ar-IQ" sz="3300" dirty="0">
                <a:solidFill>
                  <a:srgbClr val="FF0000"/>
                </a:solidFill>
                <a:ea typeface="Calibri"/>
              </a:rPr>
              <a:t>الجنس: </a:t>
            </a:r>
            <a:r>
              <a:rPr lang="en-US" sz="3300" i="1" dirty="0" err="1">
                <a:solidFill>
                  <a:srgbClr val="FF0000"/>
                </a:solidFill>
                <a:ea typeface="Calibri"/>
                <a:cs typeface="Arial"/>
              </a:rPr>
              <a:t>Sodalis</a:t>
            </a:r>
            <a:r>
              <a:rPr lang="en-US" sz="3300" i="1" dirty="0">
                <a:solidFill>
                  <a:srgbClr val="FF0000"/>
                </a:solidFill>
                <a:ea typeface="Calibri"/>
                <a:cs typeface="Arial"/>
              </a:rPr>
              <a:t> </a:t>
            </a:r>
            <a:r>
              <a:rPr lang="en-US" sz="3300" i="1" dirty="0" err="1">
                <a:solidFill>
                  <a:srgbClr val="FF0000"/>
                </a:solidFill>
                <a:ea typeface="Calibri"/>
                <a:cs typeface="Arial"/>
              </a:rPr>
              <a:t>glossinidius</a:t>
            </a:r>
            <a:r>
              <a:rPr lang="ar-IQ" sz="3300" i="1" dirty="0">
                <a:ea typeface="Calibri"/>
              </a:rPr>
              <a:t> </a:t>
            </a:r>
            <a:r>
              <a:rPr lang="en-US" sz="3300" dirty="0">
                <a:ea typeface="Calibri"/>
                <a:cs typeface="Arial"/>
              </a:rPr>
              <a:t> </a:t>
            </a:r>
          </a:p>
          <a:p>
            <a:pPr algn="justLow"/>
            <a:r>
              <a:rPr lang="ar-IQ" dirty="0" smtClean="0">
                <a:ea typeface="Calibri"/>
              </a:rPr>
              <a:t>هذا </a:t>
            </a:r>
            <a:r>
              <a:rPr lang="ar-IQ" dirty="0">
                <a:ea typeface="Calibri"/>
              </a:rPr>
              <a:t>النوع كان معروفاً في البداية في ذبابة </a:t>
            </a:r>
            <a:r>
              <a:rPr lang="ar-IQ" dirty="0" err="1">
                <a:ea typeface="Calibri"/>
              </a:rPr>
              <a:t>التسي</a:t>
            </a:r>
            <a:r>
              <a:rPr lang="ar-IQ" dirty="0">
                <a:ea typeface="Calibri"/>
              </a:rPr>
              <a:t> تسي، ولكن تم اكتشاف بكتيريا مشابهة جداً له </a:t>
            </a:r>
            <a:r>
              <a:rPr lang="ar-IQ" dirty="0" smtClean="0">
                <a:ea typeface="Calibri"/>
              </a:rPr>
              <a:t>في </a:t>
            </a:r>
            <a:r>
              <a:rPr lang="ar-IQ" dirty="0">
                <a:ea typeface="Calibri"/>
              </a:rPr>
              <a:t>العديد من حشرات المخازن</a:t>
            </a:r>
            <a:r>
              <a:rPr lang="ar-IQ" dirty="0" smtClean="0">
                <a:ea typeface="Calibri"/>
              </a:rPr>
              <a:t>.</a:t>
            </a:r>
            <a:r>
              <a:rPr lang="ar-IQ" dirty="0"/>
              <a:t> </a:t>
            </a:r>
            <a:endParaRPr lang="ar-IQ" dirty="0" smtClean="0"/>
          </a:p>
          <a:p>
            <a:pPr algn="justLow"/>
            <a:r>
              <a:rPr lang="ar-IQ" dirty="0" smtClean="0"/>
              <a:t> </a:t>
            </a:r>
            <a:r>
              <a:rPr lang="ar-IQ" dirty="0">
                <a:solidFill>
                  <a:schemeClr val="accent1">
                    <a:lumMod val="75000"/>
                  </a:schemeClr>
                </a:solidFill>
              </a:rPr>
              <a:t>التأثير: تعتبر من البكتيريا </a:t>
            </a:r>
            <a:r>
              <a:rPr lang="ar-IQ" dirty="0" smtClean="0">
                <a:solidFill>
                  <a:schemeClr val="accent1">
                    <a:lumMod val="75000"/>
                  </a:schemeClr>
                </a:solidFill>
              </a:rPr>
              <a:t>التكافلية </a:t>
            </a:r>
            <a:r>
              <a:rPr lang="ar-IQ" dirty="0">
                <a:solidFill>
                  <a:schemeClr val="accent1">
                    <a:lumMod val="75000"/>
                  </a:schemeClr>
                </a:solidFill>
              </a:rPr>
              <a:t>تساعد الحشرة على هضم الطعام وتصنيع </a:t>
            </a:r>
            <a:r>
              <a:rPr lang="ar-IQ" dirty="0" smtClean="0">
                <a:solidFill>
                  <a:schemeClr val="accent1">
                    <a:lumMod val="75000"/>
                  </a:schemeClr>
                </a:solidFill>
              </a:rPr>
              <a:t>الفيتامينات</a:t>
            </a:r>
            <a:r>
              <a:rPr lang="en-US" dirty="0" smtClean="0">
                <a:solidFill>
                  <a:schemeClr val="accent1">
                    <a:lumMod val="75000"/>
                  </a:schemeClr>
                </a:solidFill>
              </a:rPr>
              <a:t> </a:t>
            </a:r>
            <a:r>
              <a:rPr lang="ar-IQ" dirty="0" err="1" smtClean="0">
                <a:solidFill>
                  <a:schemeClr val="accent1">
                    <a:lumMod val="75000"/>
                  </a:schemeClr>
                </a:solidFill>
              </a:rPr>
              <a:t>وبالاخص</a:t>
            </a:r>
            <a:r>
              <a:rPr lang="ar-IQ" dirty="0" smtClean="0">
                <a:solidFill>
                  <a:schemeClr val="accent1">
                    <a:lumMod val="75000"/>
                  </a:schemeClr>
                </a:solidFill>
              </a:rPr>
              <a:t>  فيامين </a:t>
            </a:r>
            <a:r>
              <a:rPr lang="en-US" dirty="0" smtClean="0">
                <a:solidFill>
                  <a:schemeClr val="accent1">
                    <a:lumMod val="75000"/>
                  </a:schemeClr>
                </a:solidFill>
              </a:rPr>
              <a:t>B</a:t>
            </a:r>
            <a:r>
              <a:rPr lang="ar-IQ" dirty="0" smtClean="0">
                <a:solidFill>
                  <a:schemeClr val="accent1">
                    <a:lumMod val="75000"/>
                  </a:schemeClr>
                </a:solidFill>
              </a:rPr>
              <a:t> </a:t>
            </a:r>
            <a:r>
              <a:rPr lang="ar-IQ" dirty="0">
                <a:solidFill>
                  <a:schemeClr val="accent1">
                    <a:lumMod val="75000"/>
                  </a:schemeClr>
                </a:solidFill>
              </a:rPr>
              <a:t>والأحماض الأمينية الأساسية (مثل </a:t>
            </a:r>
            <a:r>
              <a:rPr lang="ar-IQ" dirty="0" err="1">
                <a:solidFill>
                  <a:schemeClr val="accent1">
                    <a:lumMod val="75000"/>
                  </a:schemeClr>
                </a:solidFill>
              </a:rPr>
              <a:t>الليسين</a:t>
            </a:r>
            <a:r>
              <a:rPr lang="ar-IQ" dirty="0">
                <a:solidFill>
                  <a:schemeClr val="accent1">
                    <a:lumMod val="75000"/>
                  </a:schemeClr>
                </a:solidFill>
              </a:rPr>
              <a:t> </a:t>
            </a:r>
            <a:r>
              <a:rPr lang="ar-IQ" dirty="0" err="1">
                <a:solidFill>
                  <a:schemeClr val="accent1">
                    <a:lumMod val="75000"/>
                  </a:schemeClr>
                </a:solidFill>
              </a:rPr>
              <a:t>والثريونين</a:t>
            </a:r>
            <a:r>
              <a:rPr lang="ar-IQ" dirty="0" smtClean="0">
                <a:solidFill>
                  <a:schemeClr val="accent1">
                    <a:lumMod val="75000"/>
                  </a:schemeClr>
                </a:solidFill>
              </a:rPr>
              <a:t>).</a:t>
            </a:r>
            <a:endParaRPr lang="en-US" dirty="0" smtClean="0">
              <a:solidFill>
                <a:schemeClr val="accent1">
                  <a:lumMod val="75000"/>
                </a:schemeClr>
              </a:solidFill>
            </a:endParaRPr>
          </a:p>
          <a:p>
            <a:pPr marL="0" algn="justLow">
              <a:lnSpc>
                <a:spcPct val="115000"/>
              </a:lnSpc>
              <a:spcBef>
                <a:spcPts val="0"/>
              </a:spcBef>
              <a:spcAft>
                <a:spcPts val="1000"/>
              </a:spcAft>
            </a:pPr>
            <a:r>
              <a:rPr lang="ar-IQ" dirty="0">
                <a:ea typeface="Calibri"/>
              </a:rPr>
              <a:t>.</a:t>
            </a:r>
            <a:r>
              <a:rPr lang="en-US" i="1" dirty="0">
                <a:ea typeface="Calibri"/>
                <a:cs typeface="Arial"/>
              </a:rPr>
              <a:t> </a:t>
            </a:r>
            <a:r>
              <a:rPr lang="en-US" sz="3500" i="1" dirty="0" err="1">
                <a:solidFill>
                  <a:srgbClr val="FF0000"/>
                </a:solidFill>
                <a:ea typeface="Calibri"/>
                <a:cs typeface="Arial"/>
              </a:rPr>
              <a:t>Sodalis</a:t>
            </a:r>
            <a:r>
              <a:rPr lang="en-US" sz="3500" i="1" dirty="0">
                <a:solidFill>
                  <a:srgbClr val="FF0000"/>
                </a:solidFill>
                <a:ea typeface="Calibri"/>
                <a:cs typeface="Arial"/>
              </a:rPr>
              <a:t> </a:t>
            </a:r>
            <a:r>
              <a:rPr lang="en-US" sz="3500" i="1" dirty="0" err="1" smtClean="0">
                <a:solidFill>
                  <a:srgbClr val="FF0000"/>
                </a:solidFill>
                <a:ea typeface="Calibri"/>
                <a:cs typeface="Arial"/>
              </a:rPr>
              <a:t>pierantonius</a:t>
            </a:r>
            <a:r>
              <a:rPr lang="ar-IQ" sz="3500" dirty="0" smtClean="0">
                <a:ea typeface="Calibri"/>
              </a:rPr>
              <a:t>هذه </a:t>
            </a:r>
            <a:r>
              <a:rPr lang="ar-IQ" sz="3500" dirty="0">
                <a:ea typeface="Calibri"/>
              </a:rPr>
              <a:t>البكتريا توفر لحشرة </a:t>
            </a:r>
            <a:r>
              <a:rPr lang="ar-IQ" dirty="0" smtClean="0">
                <a:ea typeface="Calibri"/>
              </a:rPr>
              <a:t> </a:t>
            </a:r>
            <a:r>
              <a:rPr lang="ar-IQ" dirty="0">
                <a:ea typeface="Calibri"/>
              </a:rPr>
              <a:t>سوسة الرز (</a:t>
            </a:r>
            <a:r>
              <a:rPr lang="en-US" i="1" dirty="0" err="1">
                <a:solidFill>
                  <a:srgbClr val="FF0000"/>
                </a:solidFill>
                <a:ea typeface="Calibri"/>
                <a:cs typeface="Arial"/>
              </a:rPr>
              <a:t>Sitophilus</a:t>
            </a:r>
            <a:r>
              <a:rPr lang="en-US" i="1" dirty="0">
                <a:solidFill>
                  <a:srgbClr val="FF0000"/>
                </a:solidFill>
                <a:ea typeface="Calibri"/>
                <a:cs typeface="Arial"/>
              </a:rPr>
              <a:t> </a:t>
            </a:r>
            <a:r>
              <a:rPr lang="en-US" i="1" dirty="0" err="1">
                <a:solidFill>
                  <a:srgbClr val="FF0000"/>
                </a:solidFill>
                <a:ea typeface="Calibri"/>
                <a:cs typeface="Arial"/>
              </a:rPr>
              <a:t>oryzae</a:t>
            </a:r>
            <a:r>
              <a:rPr lang="ar-IQ" dirty="0">
                <a:ea typeface="Calibri"/>
              </a:rPr>
              <a:t>). فيتامينات ب المركبة والأحماض </a:t>
            </a:r>
            <a:r>
              <a:rPr lang="ar-IQ" dirty="0" smtClean="0">
                <a:ea typeface="Calibri"/>
              </a:rPr>
              <a:t>الأمينية </a:t>
            </a:r>
            <a:r>
              <a:rPr lang="ar-IQ" dirty="0">
                <a:ea typeface="Calibri"/>
              </a:rPr>
              <a:t>أثناء تطور </a:t>
            </a:r>
            <a:r>
              <a:rPr lang="ar-IQ" dirty="0" smtClean="0">
                <a:ea typeface="Calibri"/>
              </a:rPr>
              <a:t>اليرقة اذ </a:t>
            </a:r>
            <a:r>
              <a:rPr lang="ar-IQ" dirty="0">
                <a:ea typeface="Calibri"/>
              </a:rPr>
              <a:t>تستهلك البكتيريا الكثير من الأوكسجين، مما يخلق بيئة منخفضة الأوكسجين تحمي اليرقة من أنواع الأكسجين التفاعلية الضارة. عندما تكتمل </a:t>
            </a:r>
            <a:r>
              <a:rPr lang="en-US" dirty="0">
                <a:ea typeface="Calibri"/>
                <a:cs typeface="Arial"/>
              </a:rPr>
              <a:t>development</a:t>
            </a:r>
            <a:r>
              <a:rPr lang="ar-IQ" dirty="0">
                <a:ea typeface="Calibri"/>
              </a:rPr>
              <a:t>، تنتحر معظم البكتيريا جماعيًا لتوفر مغذيات إضافية للخنفساء البالغة.</a:t>
            </a:r>
          </a:p>
          <a:p>
            <a:pPr marL="0">
              <a:lnSpc>
                <a:spcPct val="115000"/>
              </a:lnSpc>
              <a:spcBef>
                <a:spcPts val="0"/>
              </a:spcBef>
              <a:spcAft>
                <a:spcPts val="1000"/>
              </a:spcAft>
            </a:pPr>
            <a:endParaRPr lang="en-US" dirty="0">
              <a:ea typeface="Calibri"/>
              <a:cs typeface="Arial"/>
            </a:endParaRPr>
          </a:p>
          <a:p>
            <a:endParaRPr lang="en-US" dirty="0"/>
          </a:p>
        </p:txBody>
      </p:sp>
      <p:sp>
        <p:nvSpPr>
          <p:cNvPr id="4" name="عنصر نائب لرقم الشريحة 3"/>
          <p:cNvSpPr>
            <a:spLocks noGrp="1"/>
          </p:cNvSpPr>
          <p:nvPr>
            <p:ph type="sldNum" sz="quarter" idx="12"/>
          </p:nvPr>
        </p:nvSpPr>
        <p:spPr>
          <a:xfrm>
            <a:off x="58598" y="6282769"/>
            <a:ext cx="2743200" cy="365125"/>
          </a:xfrm>
        </p:spPr>
        <p:txBody>
          <a:bodyPr/>
          <a:lstStyle/>
          <a:p>
            <a:fld id="{E3E6D4A5-0646-0248-ABF1-95D8E2FD701F}" type="slidenum">
              <a:rPr lang="ar-IQ" sz="3200" b="1" smtClean="0"/>
              <a:t>14</a:t>
            </a:fld>
            <a:endParaRPr lang="ar-IQ" sz="3200" b="1"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533400"/>
            <a:ext cx="2971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ربع نص 7"/>
          <p:cNvSpPr txBox="1"/>
          <p:nvPr/>
        </p:nvSpPr>
        <p:spPr>
          <a:xfrm>
            <a:off x="152400" y="2743200"/>
            <a:ext cx="2362199" cy="369332"/>
          </a:xfrm>
          <a:prstGeom prst="rect">
            <a:avLst/>
          </a:prstGeom>
          <a:noFill/>
        </p:spPr>
        <p:txBody>
          <a:bodyPr wrap="square" rtlCol="0">
            <a:spAutoFit/>
          </a:bodyPr>
          <a:lstStyle/>
          <a:p>
            <a:r>
              <a:rPr lang="en-US" i="1" dirty="0" err="1">
                <a:ea typeface="Calibri"/>
                <a:cs typeface="Arial"/>
              </a:rPr>
              <a:t>Sodalis</a:t>
            </a:r>
            <a:r>
              <a:rPr lang="en-US" i="1" dirty="0">
                <a:ea typeface="Calibri"/>
                <a:cs typeface="Arial"/>
              </a:rPr>
              <a:t> </a:t>
            </a:r>
            <a:r>
              <a:rPr lang="en-US" i="1" dirty="0" err="1">
                <a:ea typeface="Calibri"/>
                <a:cs typeface="Arial"/>
              </a:rPr>
              <a:t>glossinidius</a:t>
            </a:r>
            <a:endParaRPr lang="en-US" dirty="0"/>
          </a:p>
        </p:txBody>
      </p:sp>
    </p:spTree>
    <p:extLst>
      <p:ext uri="{BB962C8B-B14F-4D97-AF65-F5344CB8AC3E}">
        <p14:creationId xmlns:p14="http://schemas.microsoft.com/office/powerpoint/2010/main" val="31427244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334000" y="152400"/>
            <a:ext cx="6038316" cy="6324600"/>
          </a:xfrm>
        </p:spPr>
        <p:txBody>
          <a:bodyPr>
            <a:noAutofit/>
          </a:bodyPr>
          <a:lstStyle/>
          <a:p>
            <a:endParaRPr lang="en-US" sz="2400" dirty="0">
              <a:solidFill>
                <a:srgbClr val="FF0000"/>
              </a:solidFill>
            </a:endParaRPr>
          </a:p>
          <a:p>
            <a:r>
              <a:rPr lang="ar-IQ" sz="2400" dirty="0">
                <a:solidFill>
                  <a:srgbClr val="FF0000"/>
                </a:solidFill>
              </a:rPr>
              <a:t>3</a:t>
            </a:r>
            <a:r>
              <a:rPr lang="ar-IQ" dirty="0">
                <a:solidFill>
                  <a:srgbClr val="FF0000"/>
                </a:solidFill>
              </a:rPr>
              <a:t>. الجنس: </a:t>
            </a:r>
            <a:r>
              <a:rPr lang="en-US" i="1" dirty="0">
                <a:solidFill>
                  <a:srgbClr val="FF0000"/>
                </a:solidFill>
              </a:rPr>
              <a:t>Lactobacillus</a:t>
            </a:r>
            <a:r>
              <a:rPr lang="ar-IQ" i="1" dirty="0">
                <a:solidFill>
                  <a:srgbClr val="FF0000"/>
                </a:solidFill>
              </a:rPr>
              <a:t> </a:t>
            </a:r>
            <a:r>
              <a:rPr lang="ar-IQ" dirty="0" smtClean="0"/>
              <a:t>بكتيريا </a:t>
            </a:r>
            <a:r>
              <a:rPr lang="ar-IQ" dirty="0"/>
              <a:t>حمض </a:t>
            </a:r>
            <a:r>
              <a:rPr lang="ar-IQ" dirty="0" err="1" smtClean="0"/>
              <a:t>اللاكتيك</a:t>
            </a:r>
            <a:r>
              <a:rPr lang="ar-IQ" dirty="0" smtClean="0"/>
              <a:t> </a:t>
            </a:r>
            <a:r>
              <a:rPr lang="ar-IQ" dirty="0"/>
              <a:t>تشبه تلك الموجودة في أمعاء الإنسان.</a:t>
            </a:r>
            <a:endParaRPr lang="en-US" dirty="0"/>
          </a:p>
          <a:p>
            <a:r>
              <a:rPr lang="ar-IQ" dirty="0" smtClean="0">
                <a:solidFill>
                  <a:srgbClr val="FF0000"/>
                </a:solidFill>
              </a:rPr>
              <a:t>التأثير</a:t>
            </a:r>
            <a:r>
              <a:rPr lang="ar-IQ" dirty="0">
                <a:solidFill>
                  <a:srgbClr val="FF0000"/>
                </a:solidFill>
              </a:rPr>
              <a:t>: تعيش في الجهاز الهضمي للحشرة وتساعد على هضم </a:t>
            </a:r>
            <a:r>
              <a:rPr lang="ar-IQ" dirty="0" smtClean="0">
                <a:solidFill>
                  <a:srgbClr val="FF0000"/>
                </a:solidFill>
              </a:rPr>
              <a:t>الطعام </a:t>
            </a:r>
            <a:r>
              <a:rPr lang="ar-IQ" dirty="0">
                <a:solidFill>
                  <a:srgbClr val="FF0000"/>
                </a:solidFill>
              </a:rPr>
              <a:t>وتخلق بيئة حمضية تحمي الحشرة من مسببات الأمراض الأخرى.</a:t>
            </a:r>
            <a:endParaRPr lang="en-US" dirty="0">
              <a:solidFill>
                <a:srgbClr val="FF0000"/>
              </a:solidFill>
            </a:endParaRPr>
          </a:p>
          <a:p>
            <a:r>
              <a:rPr lang="ar-IQ" dirty="0" smtClean="0"/>
              <a:t> </a:t>
            </a:r>
            <a:r>
              <a:rPr lang="ar-IQ" dirty="0"/>
              <a:t>توجد في: يرقات خنفساء الدقيق الأصفر (</a:t>
            </a:r>
            <a:r>
              <a:rPr lang="en-US" i="1" dirty="0" err="1"/>
              <a:t>Tenebrio</a:t>
            </a:r>
            <a:r>
              <a:rPr lang="en-US" i="1" dirty="0"/>
              <a:t> </a:t>
            </a:r>
            <a:r>
              <a:rPr lang="en-US" i="1" dirty="0" err="1"/>
              <a:t>molitor</a:t>
            </a:r>
            <a:r>
              <a:rPr lang="ar-IQ" dirty="0"/>
              <a:t>) وخنفساء الدقيق </a:t>
            </a:r>
            <a:r>
              <a:rPr lang="ar-IQ" dirty="0" err="1"/>
              <a:t>الصدئية</a:t>
            </a:r>
            <a:r>
              <a:rPr lang="ar-IQ" dirty="0"/>
              <a:t> (</a:t>
            </a:r>
            <a:r>
              <a:rPr lang="en-US" i="1" dirty="0" err="1"/>
              <a:t>Tribolium</a:t>
            </a:r>
            <a:r>
              <a:rPr lang="en-US" i="1" dirty="0"/>
              <a:t> </a:t>
            </a:r>
            <a:r>
              <a:rPr lang="en-US" i="1" dirty="0" err="1"/>
              <a:t>castaneum</a:t>
            </a:r>
            <a:r>
              <a:rPr lang="ar-IQ" dirty="0"/>
              <a:t>).</a:t>
            </a:r>
            <a:endParaRPr lang="en-US" dirty="0"/>
          </a:p>
          <a:p>
            <a:pPr marL="0" indent="0">
              <a:buNone/>
            </a:pPr>
            <a:r>
              <a:rPr lang="ar-IQ" dirty="0" smtClean="0"/>
              <a:t>اما </a:t>
            </a:r>
            <a:r>
              <a:rPr lang="en-US" i="1" dirty="0">
                <a:solidFill>
                  <a:srgbClr val="FF0000"/>
                </a:solidFill>
              </a:rPr>
              <a:t>Enterococcus</a:t>
            </a:r>
          </a:p>
          <a:p>
            <a:pPr marL="0" indent="0">
              <a:buNone/>
            </a:pPr>
            <a:r>
              <a:rPr lang="ar-IQ" dirty="0" smtClean="0"/>
              <a:t>تساهم في تحليل السكريات والبروتينات وانتاج مركبات مضادة للبكتريا الاخرى فتحفز الجهاز المناعي للحشرة .</a:t>
            </a:r>
            <a:endParaRPr lang="ar-IQ"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400" b="1" smtClean="0"/>
              <a:t>15</a:t>
            </a:fld>
            <a:endParaRPr lang="ar-IQ" sz="2400" b="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305" y="152400"/>
            <a:ext cx="2438400" cy="201453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7" name="مربع نص 6"/>
          <p:cNvSpPr txBox="1"/>
          <p:nvPr/>
        </p:nvSpPr>
        <p:spPr>
          <a:xfrm>
            <a:off x="412335" y="2167510"/>
            <a:ext cx="3730240" cy="369332"/>
          </a:xfrm>
          <a:prstGeom prst="rect">
            <a:avLst/>
          </a:prstGeom>
          <a:noFill/>
        </p:spPr>
        <p:txBody>
          <a:bodyPr wrap="square" rtlCol="0">
            <a:spAutoFit/>
          </a:bodyPr>
          <a:lstStyle/>
          <a:p>
            <a:r>
              <a:rPr lang="en-US" i="1" dirty="0" err="1"/>
              <a:t>Tenebrio</a:t>
            </a:r>
            <a:r>
              <a:rPr lang="en-US" i="1" dirty="0"/>
              <a:t> </a:t>
            </a:r>
            <a:r>
              <a:rPr lang="en-US" i="1" dirty="0" err="1"/>
              <a:t>molitor</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92040" y="186310"/>
            <a:ext cx="2590800" cy="1981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807" y="2527584"/>
            <a:ext cx="3316288" cy="255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2524" y="3657600"/>
            <a:ext cx="170656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1169" y="4379403"/>
            <a:ext cx="2762250" cy="14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مستطيل 7"/>
          <p:cNvSpPr/>
          <p:nvPr/>
        </p:nvSpPr>
        <p:spPr>
          <a:xfrm>
            <a:off x="1601752" y="5803900"/>
            <a:ext cx="2133600" cy="646331"/>
          </a:xfrm>
          <a:prstGeom prst="rect">
            <a:avLst/>
          </a:prstGeom>
        </p:spPr>
        <p:txBody>
          <a:bodyPr wrap="square">
            <a:spAutoFit/>
          </a:bodyPr>
          <a:lstStyle/>
          <a:p>
            <a:pPr lvl="0"/>
            <a:r>
              <a:rPr lang="en-US" i="1" dirty="0">
                <a:solidFill>
                  <a:prstClr val="black"/>
                </a:solidFill>
              </a:rPr>
              <a:t>Enterococcus</a:t>
            </a:r>
          </a:p>
          <a:p>
            <a:pPr lvl="0"/>
            <a:endParaRPr lang="en-US" dirty="0">
              <a:solidFill>
                <a:prstClr val="black"/>
              </a:solidFill>
            </a:endParaRPr>
          </a:p>
        </p:txBody>
      </p:sp>
    </p:spTree>
    <p:extLst>
      <p:ext uri="{BB962C8B-B14F-4D97-AF65-F5344CB8AC3E}">
        <p14:creationId xmlns:p14="http://schemas.microsoft.com/office/powerpoint/2010/main" val="2834319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32151" y="381000"/>
            <a:ext cx="8121649" cy="6172200"/>
          </a:xfrm>
        </p:spPr>
        <p:txBody>
          <a:bodyPr/>
          <a:lstStyle/>
          <a:p>
            <a:r>
              <a:rPr lang="en-US" sz="3600" dirty="0" smtClean="0">
                <a:solidFill>
                  <a:srgbClr val="FF0000"/>
                </a:solidFill>
              </a:rPr>
              <a:t>4</a:t>
            </a:r>
            <a:r>
              <a:rPr lang="en-US" sz="3600" dirty="0" smtClean="0"/>
              <a:t> </a:t>
            </a:r>
            <a:r>
              <a:rPr lang="ar-IQ" sz="3600" dirty="0" smtClean="0">
                <a:solidFill>
                  <a:srgbClr val="FF0000"/>
                </a:solidFill>
              </a:rPr>
              <a:t>.- </a:t>
            </a:r>
            <a:r>
              <a:rPr lang="ar-IQ" sz="3600" dirty="0">
                <a:solidFill>
                  <a:srgbClr val="FF0000"/>
                </a:solidFill>
              </a:rPr>
              <a:t>الجنس: </a:t>
            </a:r>
            <a:r>
              <a:rPr lang="en-US" sz="3600" dirty="0" err="1">
                <a:solidFill>
                  <a:srgbClr val="FF0000"/>
                </a:solidFill>
              </a:rPr>
              <a:t>Burkholderia</a:t>
            </a:r>
            <a:r>
              <a:rPr lang="ar-IQ" sz="3600" dirty="0">
                <a:solidFill>
                  <a:srgbClr val="FF0000"/>
                </a:solidFill>
              </a:rPr>
              <a:t> </a:t>
            </a:r>
            <a:r>
              <a:rPr lang="ar-IQ" sz="3600" dirty="0" err="1">
                <a:solidFill>
                  <a:srgbClr val="FF0000"/>
                </a:solidFill>
              </a:rPr>
              <a:t>بيركهولدرية</a:t>
            </a:r>
            <a:r>
              <a:rPr lang="ar-IQ" sz="3600" dirty="0">
                <a:solidFill>
                  <a:srgbClr val="FF0000"/>
                </a:solidFill>
              </a:rPr>
              <a:t> </a:t>
            </a:r>
            <a:endParaRPr lang="en-US" sz="3600" dirty="0">
              <a:solidFill>
                <a:srgbClr val="FF0000"/>
              </a:solidFill>
            </a:endParaRPr>
          </a:p>
          <a:p>
            <a:r>
              <a:rPr lang="ar-IQ" sz="3600" dirty="0" smtClean="0"/>
              <a:t> </a:t>
            </a:r>
            <a:r>
              <a:rPr lang="ar-IQ" sz="3600" dirty="0"/>
              <a:t>بعض سلالات هذه البكتيريا تعيش تكافلياً مع الحشرات.</a:t>
            </a:r>
            <a:endParaRPr lang="en-US" sz="3600" dirty="0"/>
          </a:p>
          <a:p>
            <a:r>
              <a:rPr lang="ar-IQ" sz="3600" dirty="0" smtClean="0">
                <a:solidFill>
                  <a:srgbClr val="FF0000"/>
                </a:solidFill>
              </a:rPr>
              <a:t> </a:t>
            </a:r>
            <a:r>
              <a:rPr lang="ar-IQ" sz="3600" dirty="0">
                <a:solidFill>
                  <a:srgbClr val="FF0000"/>
                </a:solidFill>
              </a:rPr>
              <a:t>التأثير: تُعرف بقدرتها على إزالة السموم من المبيدات أو المركبات الكيميائية الدفاعية في </a:t>
            </a:r>
            <a:r>
              <a:rPr lang="ar-IQ" sz="3600" dirty="0" smtClean="0">
                <a:solidFill>
                  <a:srgbClr val="FF0000"/>
                </a:solidFill>
              </a:rPr>
              <a:t>النباتات </a:t>
            </a:r>
            <a:r>
              <a:rPr lang="ar-IQ" sz="3600" dirty="0">
                <a:solidFill>
                  <a:srgbClr val="FF0000"/>
                </a:solidFill>
              </a:rPr>
              <a:t>مما يمنح الحشرة مقاومة ضدها.</a:t>
            </a:r>
            <a:endParaRPr lang="en-US" sz="3600" dirty="0">
              <a:solidFill>
                <a:srgbClr val="FF0000"/>
              </a:solidFill>
            </a:endParaRPr>
          </a:p>
          <a:p>
            <a:r>
              <a:rPr lang="ar-IQ" sz="3600" dirty="0" smtClean="0"/>
              <a:t> </a:t>
            </a:r>
            <a:r>
              <a:rPr lang="ar-IQ" sz="3600" dirty="0"/>
              <a:t>توجد في: حشرات </a:t>
            </a:r>
            <a:r>
              <a:rPr lang="ar-IQ" sz="3600" dirty="0" smtClean="0"/>
              <a:t>مختلفة </a:t>
            </a:r>
            <a:r>
              <a:rPr lang="ar-IQ" sz="3600" dirty="0"/>
              <a:t>بما في ذلك </a:t>
            </a:r>
            <a:r>
              <a:rPr lang="ar-IQ" sz="3600" dirty="0" smtClean="0"/>
              <a:t>بعض</a:t>
            </a:r>
          </a:p>
          <a:p>
            <a:r>
              <a:rPr lang="ar-IQ" sz="3600" dirty="0" smtClean="0"/>
              <a:t> </a:t>
            </a:r>
            <a:r>
              <a:rPr lang="ar-IQ" sz="3600" dirty="0"/>
              <a:t>أنواع حشرات المخازن.</a:t>
            </a:r>
            <a:endParaRPr lang="en-US" sz="3600"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800" b="1" smtClean="0"/>
              <a:t>16</a:t>
            </a:fld>
            <a:endParaRPr lang="ar-IQ" sz="2800" b="1"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0" y="1187450"/>
            <a:ext cx="4267200" cy="219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049396" y="4572000"/>
            <a:ext cx="1715534" cy="369332"/>
          </a:xfrm>
          <a:prstGeom prst="rect">
            <a:avLst/>
          </a:prstGeom>
        </p:spPr>
        <p:txBody>
          <a:bodyPr wrap="none">
            <a:spAutoFit/>
          </a:bodyPr>
          <a:lstStyle/>
          <a:p>
            <a:r>
              <a:rPr lang="en-US" dirty="0" err="1" smtClean="0"/>
              <a:t>Burkholderia</a:t>
            </a:r>
            <a:r>
              <a:rPr lang="en-US" dirty="0" smtClean="0"/>
              <a:t> </a:t>
            </a:r>
            <a:r>
              <a:rPr lang="en-US" i="1" dirty="0" err="1" smtClean="0"/>
              <a:t>sp</a:t>
            </a:r>
            <a:endParaRPr lang="en-US" dirty="0"/>
          </a:p>
        </p:txBody>
      </p:sp>
    </p:spTree>
    <p:extLst>
      <p:ext uri="{BB962C8B-B14F-4D97-AF65-F5344CB8AC3E}">
        <p14:creationId xmlns:p14="http://schemas.microsoft.com/office/powerpoint/2010/main" val="18956676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267201" y="914400"/>
            <a:ext cx="7900586" cy="5943600"/>
          </a:xfrm>
        </p:spPr>
        <p:txBody>
          <a:bodyPr>
            <a:normAutofit/>
          </a:bodyPr>
          <a:lstStyle/>
          <a:p>
            <a:r>
              <a:rPr lang="ar-IQ" sz="3600" dirty="0">
                <a:solidFill>
                  <a:srgbClr val="FF0000"/>
                </a:solidFill>
              </a:rPr>
              <a:t>الجنس: </a:t>
            </a:r>
            <a:r>
              <a:rPr lang="en-US" sz="3600" i="1" dirty="0" err="1" smtClean="0">
                <a:solidFill>
                  <a:srgbClr val="FF0000"/>
                </a:solidFill>
              </a:rPr>
              <a:t>Pantoea</a:t>
            </a:r>
            <a:r>
              <a:rPr lang="ar-IQ" sz="3600" dirty="0" smtClean="0">
                <a:solidFill>
                  <a:srgbClr val="FF0000"/>
                </a:solidFill>
              </a:rPr>
              <a:t> </a:t>
            </a:r>
            <a:r>
              <a:rPr lang="ar-IQ" sz="3600" dirty="0" err="1" smtClean="0">
                <a:solidFill>
                  <a:srgbClr val="FF0000"/>
                </a:solidFill>
              </a:rPr>
              <a:t>البانتويا</a:t>
            </a:r>
            <a:r>
              <a:rPr lang="ar-IQ" sz="3600" dirty="0" smtClean="0">
                <a:solidFill>
                  <a:srgbClr val="FF0000"/>
                </a:solidFill>
              </a:rPr>
              <a:t> </a:t>
            </a:r>
            <a:r>
              <a:rPr lang="ar-IQ" sz="3600" dirty="0" smtClean="0"/>
              <a:t>أجناس </a:t>
            </a:r>
            <a:r>
              <a:rPr lang="ar-IQ" sz="3600" dirty="0"/>
              <a:t>شائعة وواسعة الانتشار، بعض سلالاتها أصبحت تكافلية.</a:t>
            </a:r>
            <a:endParaRPr lang="en-US" sz="3600" dirty="0"/>
          </a:p>
          <a:p>
            <a:r>
              <a:rPr lang="ar-IQ" sz="3600" dirty="0"/>
              <a:t>· التأثير: تشارك في العمليات الغذائية </a:t>
            </a:r>
            <a:r>
              <a:rPr lang="ar-IQ" sz="3600" dirty="0" smtClean="0"/>
              <a:t> تخمير اللاكتوز  وإنتاج </a:t>
            </a:r>
            <a:r>
              <a:rPr lang="ar-IQ" sz="3600" dirty="0"/>
              <a:t>الإنزيمات المساعدة على الهضم.</a:t>
            </a:r>
            <a:endParaRPr lang="en-US" sz="3600" dirty="0"/>
          </a:p>
          <a:p>
            <a:r>
              <a:rPr lang="ar-IQ" sz="3600" dirty="0" smtClean="0">
                <a:solidFill>
                  <a:srgbClr val="FF0000"/>
                </a:solidFill>
              </a:rPr>
              <a:t>الجنس :</a:t>
            </a:r>
            <a:r>
              <a:rPr lang="ar-IQ" sz="3600" dirty="0" smtClean="0">
                <a:solidFill>
                  <a:srgbClr val="FF0000"/>
                </a:solidFill>
              </a:rPr>
              <a:t> </a:t>
            </a:r>
            <a:r>
              <a:rPr lang="en-US" sz="3600" i="1" dirty="0" err="1" smtClean="0">
                <a:solidFill>
                  <a:srgbClr val="FF0000"/>
                </a:solidFill>
              </a:rPr>
              <a:t>Enterobacter</a:t>
            </a:r>
            <a:endParaRPr lang="en-US" sz="3600" i="1" dirty="0">
              <a:solidFill>
                <a:srgbClr val="FF0000"/>
              </a:solidFill>
            </a:endParaRPr>
          </a:p>
          <a:p>
            <a:r>
              <a:rPr lang="ar-IQ" sz="3600" dirty="0"/>
              <a:t>توجد </a:t>
            </a:r>
            <a:r>
              <a:rPr lang="ar-IQ" sz="3600" dirty="0" smtClean="0"/>
              <a:t>في </a:t>
            </a:r>
            <a:r>
              <a:rPr lang="ar-IQ" sz="3600" dirty="0"/>
              <a:t>مجموعة متنوعة من الحشرات</a:t>
            </a:r>
            <a:r>
              <a:rPr lang="ar-IQ" sz="3600" dirty="0" smtClean="0"/>
              <a:t>. يساهم في تعزيز قدرتها على التكيف مع البيئات المختلفة والحماية من الامراض كما تعمل على توفير العناصر الغذائية .</a:t>
            </a:r>
            <a:endParaRPr lang="en-US" sz="3600" dirty="0"/>
          </a:p>
          <a:p>
            <a:pPr marL="0" indent="0" algn="justLow">
              <a:lnSpc>
                <a:spcPct val="115000"/>
              </a:lnSpc>
              <a:spcBef>
                <a:spcPts val="0"/>
              </a:spcBef>
              <a:spcAft>
                <a:spcPts val="1000"/>
              </a:spcAft>
              <a:buNone/>
            </a:pPr>
            <a:endParaRPr lang="en-US" sz="3600" dirty="0">
              <a:ea typeface="Calibri"/>
              <a:cs typeface="Arial"/>
            </a:endParaRPr>
          </a:p>
        </p:txBody>
      </p:sp>
      <p:sp>
        <p:nvSpPr>
          <p:cNvPr id="4" name="عنصر نائب لرقم الشريحة 3"/>
          <p:cNvSpPr>
            <a:spLocks noGrp="1"/>
          </p:cNvSpPr>
          <p:nvPr>
            <p:ph type="sldNum" sz="quarter" idx="12"/>
          </p:nvPr>
        </p:nvSpPr>
        <p:spPr/>
        <p:txBody>
          <a:bodyPr/>
          <a:lstStyle/>
          <a:p>
            <a:fld id="{E3E6D4A5-0646-0248-ABF1-95D8E2FD701F}" type="slidenum">
              <a:rPr lang="ar-IQ" sz="3200" b="1" smtClean="0"/>
              <a:t>17</a:t>
            </a:fld>
            <a:endParaRPr lang="ar-IQ" sz="32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7251" y="304800"/>
            <a:ext cx="28194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825024" y="3048000"/>
            <a:ext cx="2280231" cy="369332"/>
          </a:xfrm>
          <a:prstGeom prst="rect">
            <a:avLst/>
          </a:prstGeom>
          <a:noFill/>
        </p:spPr>
        <p:txBody>
          <a:bodyPr wrap="square" rtlCol="0">
            <a:spAutoFit/>
          </a:bodyPr>
          <a:lstStyle/>
          <a:p>
            <a:r>
              <a:rPr lang="en-US" i="1" dirty="0" err="1">
                <a:solidFill>
                  <a:srgbClr val="FF0000"/>
                </a:solidFill>
              </a:rPr>
              <a:t>Pantoea</a:t>
            </a:r>
            <a:endParaRPr lang="en-US" i="1"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1"/>
            <a:ext cx="35242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1965139" y="5486402"/>
            <a:ext cx="1496192" cy="646331"/>
          </a:xfrm>
          <a:prstGeom prst="rect">
            <a:avLst/>
          </a:prstGeom>
          <a:noFill/>
        </p:spPr>
        <p:txBody>
          <a:bodyPr wrap="square" rtlCol="0">
            <a:spAutoFit/>
          </a:bodyPr>
          <a:lstStyle/>
          <a:p>
            <a:r>
              <a:rPr lang="en-US" i="1" dirty="0" err="1">
                <a:solidFill>
                  <a:srgbClr val="FF0000"/>
                </a:solidFill>
              </a:rPr>
              <a:t>Enterobacter</a:t>
            </a:r>
            <a:endParaRPr lang="en-US" i="1" dirty="0">
              <a:solidFill>
                <a:srgbClr val="FF0000"/>
              </a:solidFill>
            </a:endParaRPr>
          </a:p>
          <a:p>
            <a:endParaRPr lang="en-US" dirty="0"/>
          </a:p>
        </p:txBody>
      </p:sp>
    </p:spTree>
    <p:extLst>
      <p:ext uri="{BB962C8B-B14F-4D97-AF65-F5344CB8AC3E}">
        <p14:creationId xmlns:p14="http://schemas.microsoft.com/office/powerpoint/2010/main" val="1936723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15000" y="533400"/>
            <a:ext cx="5638800" cy="5643563"/>
          </a:xfrm>
        </p:spPr>
        <p:txBody>
          <a:bodyPr>
            <a:noAutofit/>
          </a:bodyPr>
          <a:lstStyle/>
          <a:p>
            <a:pPr algn="just"/>
            <a:r>
              <a:rPr lang="ar-IQ" sz="3200" dirty="0" smtClean="0"/>
              <a:t>يظهر الشكل تأثير تغيير  الحبوب على صفات سوسة الذرة :</a:t>
            </a:r>
          </a:p>
          <a:p>
            <a:pPr algn="just"/>
            <a:r>
              <a:rPr lang="ar-IQ" sz="3200" dirty="0" smtClean="0">
                <a:solidFill>
                  <a:srgbClr val="FF0000"/>
                </a:solidFill>
              </a:rPr>
              <a:t>كالحجم </a:t>
            </a:r>
            <a:r>
              <a:rPr lang="ar-IQ" sz="3200" dirty="0" smtClean="0">
                <a:solidFill>
                  <a:srgbClr val="FF0000"/>
                </a:solidFill>
              </a:rPr>
              <a:t>وطول العمر والخصوبة ونسبة الجنس وتركيب المجتمع البكتيري داخل الحشرة .</a:t>
            </a:r>
          </a:p>
          <a:p>
            <a:pPr algn="just"/>
            <a:r>
              <a:rPr lang="ar-IQ" sz="3200" dirty="0" smtClean="0"/>
              <a:t>اذ يمكن للحبوب التي تتغذى عليها الحشرة ان تؤثر على تكوين البكتريا .</a:t>
            </a:r>
          </a:p>
          <a:p>
            <a:pPr algn="just"/>
            <a:r>
              <a:rPr lang="ar-IQ" sz="3200" dirty="0" smtClean="0"/>
              <a:t> كما تمارس الخلايا البكتيرية تأثيرا قويا على الوظائف الفسيولوجية المهمة لمضيفه بما في ذلك التنفس الخلوي واستهلاك الحبوب ومعايير أخرى عدد البيض الموضوع ووقت نمو العذراء والبالغات .                         </a:t>
            </a:r>
            <a:endParaRPr lang="en-US" sz="32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mtClean="0"/>
              <a:t>18</a:t>
            </a:fld>
            <a:endParaRPr lang="ar-IQ"/>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53340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1944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52400"/>
            <a:ext cx="11125200" cy="6629400"/>
          </a:xfrm>
        </p:spPr>
        <p:txBody>
          <a:bodyPr>
            <a:normAutofit fontScale="47500" lnSpcReduction="20000"/>
          </a:bodyPr>
          <a:lstStyle/>
          <a:p>
            <a:endParaRPr lang="ar-IQ" b="1" dirty="0" smtClean="0">
              <a:solidFill>
                <a:srgbClr val="FF0000"/>
              </a:solidFill>
            </a:endParaRPr>
          </a:p>
          <a:p>
            <a:r>
              <a:rPr lang="ar-IQ" sz="6700" b="1" u="sng" dirty="0" smtClean="0">
                <a:solidFill>
                  <a:srgbClr val="002060"/>
                </a:solidFill>
              </a:rPr>
              <a:t>أساليب </a:t>
            </a:r>
            <a:r>
              <a:rPr lang="ar-IQ" sz="6700" b="1" u="sng" dirty="0">
                <a:solidFill>
                  <a:srgbClr val="002060"/>
                </a:solidFill>
              </a:rPr>
              <a:t>المكافحة المستدامة والذكية </a:t>
            </a:r>
          </a:p>
          <a:p>
            <a:r>
              <a:rPr lang="ar-IQ" sz="6700" b="1" dirty="0" smtClean="0">
                <a:solidFill>
                  <a:srgbClr val="FF0000"/>
                </a:solidFill>
              </a:rPr>
              <a:t>1</a:t>
            </a:r>
            <a:r>
              <a:rPr lang="ar-IQ" sz="6700" b="1" dirty="0"/>
              <a:t>. </a:t>
            </a:r>
            <a:r>
              <a:rPr lang="ar-IQ" sz="6000" b="1" dirty="0">
                <a:solidFill>
                  <a:srgbClr val="FF0000"/>
                </a:solidFill>
              </a:rPr>
              <a:t>عرقلة التعايش (</a:t>
            </a:r>
            <a:r>
              <a:rPr lang="en-US" sz="6000" b="1" dirty="0">
                <a:solidFill>
                  <a:srgbClr val="FF0000"/>
                </a:solidFill>
              </a:rPr>
              <a:t>Disruption of Symbiosis</a:t>
            </a:r>
            <a:r>
              <a:rPr lang="ar-IQ" sz="6000" b="1" dirty="0">
                <a:solidFill>
                  <a:srgbClr val="FF0000"/>
                </a:solidFill>
              </a:rPr>
              <a:t>)</a:t>
            </a:r>
            <a:endParaRPr lang="en-US" sz="6000" b="1" dirty="0">
              <a:solidFill>
                <a:srgbClr val="FF0000"/>
              </a:solidFill>
            </a:endParaRPr>
          </a:p>
          <a:p>
            <a:r>
              <a:rPr lang="ar-IQ" sz="5000" b="1" dirty="0" smtClean="0"/>
              <a:t>الهدف </a:t>
            </a:r>
            <a:r>
              <a:rPr lang="ar-IQ" sz="5000" b="1" dirty="0"/>
              <a:t>هنا هو قتل أو إضعاف البكتيريا </a:t>
            </a:r>
            <a:r>
              <a:rPr lang="ar-IQ" sz="5000" b="1" dirty="0" err="1"/>
              <a:t>التعايشية</a:t>
            </a:r>
            <a:r>
              <a:rPr lang="ar-IQ" sz="5000" b="1" dirty="0"/>
              <a:t>، مما يحرم الحشرة من </a:t>
            </a:r>
            <a:r>
              <a:rPr lang="ar-IQ" sz="5000" b="1" dirty="0" smtClean="0"/>
              <a:t>المغذيات</a:t>
            </a:r>
            <a:endParaRPr lang="en-US" sz="5000" b="1" dirty="0" smtClean="0"/>
          </a:p>
          <a:p>
            <a:r>
              <a:rPr lang="ar-IQ" sz="5000" b="1" dirty="0" smtClean="0"/>
              <a:t> </a:t>
            </a:r>
            <a:r>
              <a:rPr lang="ar-IQ" sz="5000" b="1" dirty="0"/>
              <a:t>الأساسية ويجعلها أضعف وأقل خصوبة</a:t>
            </a:r>
            <a:r>
              <a:rPr lang="ar-IQ" sz="5000" b="1" dirty="0" smtClean="0"/>
              <a:t>.                                                                     </a:t>
            </a:r>
          </a:p>
          <a:p>
            <a:r>
              <a:rPr lang="ar-IQ" sz="5000" b="1" dirty="0" smtClean="0">
                <a:solidFill>
                  <a:srgbClr val="FF0000"/>
                </a:solidFill>
              </a:rPr>
              <a:t>· </a:t>
            </a:r>
            <a:r>
              <a:rPr lang="ar-IQ" sz="5000" b="1" dirty="0">
                <a:solidFill>
                  <a:srgbClr val="FF0000"/>
                </a:solidFill>
              </a:rPr>
              <a:t>التطبيق</a:t>
            </a:r>
            <a:r>
              <a:rPr lang="ar-IQ" sz="5000" b="1" dirty="0"/>
              <a:t>: استخدام مضادات حيوية محددة (مثل </a:t>
            </a:r>
            <a:r>
              <a:rPr lang="ar-IQ" sz="5000" b="1" dirty="0" err="1"/>
              <a:t>التتراسيكلين</a:t>
            </a:r>
            <a:r>
              <a:rPr lang="ar-IQ" sz="5000" b="1" dirty="0"/>
              <a:t>) بتركيزات منخفضة </a:t>
            </a:r>
            <a:r>
              <a:rPr lang="ar-IQ" sz="5000" b="1" dirty="0" err="1" smtClean="0"/>
              <a:t>وآمنة.كما</a:t>
            </a:r>
            <a:r>
              <a:rPr lang="ar-IQ" sz="5000" b="1" dirty="0" smtClean="0"/>
              <a:t> في حشرة خنفساء التبغ </a:t>
            </a:r>
            <a:r>
              <a:rPr lang="en-US" sz="6000" i="1" dirty="0" err="1"/>
              <a:t>Lasioderma</a:t>
            </a:r>
            <a:r>
              <a:rPr lang="en-US" sz="6000" i="1" dirty="0"/>
              <a:t> </a:t>
            </a:r>
            <a:r>
              <a:rPr lang="en-US" sz="6000" i="1" dirty="0" err="1"/>
              <a:t>serricorne</a:t>
            </a:r>
            <a:endParaRPr lang="en-US" sz="6000" i="1" dirty="0"/>
          </a:p>
          <a:p>
            <a:r>
              <a:rPr lang="ar-SA" sz="6000" b="1" dirty="0">
                <a:solidFill>
                  <a:srgbClr val="FF0000"/>
                </a:solidFill>
                <a:ea typeface="Calibri"/>
              </a:rPr>
              <a:t>المشكلة: قد تترك المضادات الحيوية </a:t>
            </a:r>
            <a:r>
              <a:rPr lang="en-US" sz="6000" b="1" dirty="0">
                <a:solidFill>
                  <a:srgbClr val="FF0000"/>
                </a:solidFill>
                <a:ea typeface="Calibri"/>
                <a:cs typeface="Arial"/>
              </a:rPr>
              <a:t>residues</a:t>
            </a:r>
            <a:r>
              <a:rPr lang="ar-SA" sz="6000" b="1" dirty="0">
                <a:solidFill>
                  <a:srgbClr val="FF0000"/>
                </a:solidFill>
                <a:ea typeface="Calibri"/>
              </a:rPr>
              <a:t> في الغذاء، وهو أمر غير</a:t>
            </a:r>
            <a:r>
              <a:rPr lang="ar-IQ" sz="6000" b="1" dirty="0">
                <a:solidFill>
                  <a:srgbClr val="FF0000"/>
                </a:solidFill>
                <a:ea typeface="Calibri"/>
              </a:rPr>
              <a:t>مرغوب به</a:t>
            </a:r>
            <a:endParaRPr lang="en-US" sz="6000" b="1" dirty="0"/>
          </a:p>
          <a:p>
            <a:r>
              <a:rPr lang="ar-IQ" sz="5000" b="1" dirty="0"/>
              <a:t>· </a:t>
            </a:r>
            <a:r>
              <a:rPr lang="ar-IQ" sz="5000" b="1" dirty="0">
                <a:solidFill>
                  <a:srgbClr val="FF0000"/>
                </a:solidFill>
              </a:rPr>
              <a:t>كيفية العمل</a:t>
            </a:r>
            <a:r>
              <a:rPr lang="ar-IQ" sz="5000" b="1" dirty="0"/>
              <a:t>: يتم خلط المضاد الحيوي مع الغذاء المخزن. عندما تتغذى الحشرة عليه، يقتل المضاد الحيوي البكتيريا النافعة بداخلها</a:t>
            </a:r>
            <a:r>
              <a:rPr lang="ar-IQ" sz="5000" b="1" dirty="0" smtClean="0"/>
              <a:t>.</a:t>
            </a:r>
            <a:endParaRPr lang="en-US" sz="5000" b="1" dirty="0"/>
          </a:p>
          <a:p>
            <a:r>
              <a:rPr lang="ar-IQ" sz="5000" b="1" dirty="0"/>
              <a:t>· </a:t>
            </a:r>
            <a:r>
              <a:rPr lang="ar-IQ" sz="5000" b="1" dirty="0">
                <a:solidFill>
                  <a:srgbClr val="FF0000"/>
                </a:solidFill>
              </a:rPr>
              <a:t>النتيجة المتوقعة</a:t>
            </a:r>
            <a:r>
              <a:rPr lang="ar-IQ" sz="5000" b="1" dirty="0"/>
              <a:t>: انخفاض كبير في معدل تكاثر الحشرات، وضعف في نمو اليرقات، وزيادة في معدل الوفيات.</a:t>
            </a:r>
            <a:endParaRPr lang="en-US" sz="5000" b="1" dirty="0"/>
          </a:p>
          <a:p>
            <a:r>
              <a:rPr lang="ar-IQ" sz="5000" b="1" dirty="0"/>
              <a:t>·</a:t>
            </a:r>
            <a:r>
              <a:rPr lang="ar-IQ" sz="5000" b="1" dirty="0">
                <a:solidFill>
                  <a:srgbClr val="FF0000"/>
                </a:solidFill>
              </a:rPr>
              <a:t> الميزة</a:t>
            </a:r>
            <a:r>
              <a:rPr lang="ar-IQ" sz="5000" b="1" dirty="0"/>
              <a:t>: هذه الطريقة أكثر أمانًا من المبيدات الكيميائية التقليدية لأنها تستهدف نظامًا بيولوجيًا فريدًا في الحشرة (بكتيرياها الداخلية) ولا تضر بالثدييات أو الكائنات غير المستهدفة بشكل مباشر.</a:t>
            </a:r>
            <a:endParaRPr lang="en-US" sz="5000" b="1" dirty="0"/>
          </a:p>
          <a:p>
            <a:r>
              <a:rPr lang="ar-IQ" sz="5000" b="1" dirty="0"/>
              <a:t>· </a:t>
            </a:r>
            <a:r>
              <a:rPr lang="ar-IQ" sz="5000" b="1" dirty="0">
                <a:solidFill>
                  <a:srgbClr val="FF0000"/>
                </a:solidFill>
              </a:rPr>
              <a:t>التحدي</a:t>
            </a:r>
            <a:r>
              <a:rPr lang="ar-IQ" sz="5000" b="1" dirty="0"/>
              <a:t>: الخوف من ظهور سلالات بكتيرية مقاومة للمضادات الحيوية، وكذلك القلق العام من استخدام المضادات الحيوية في الغذاء.</a:t>
            </a:r>
            <a:endParaRPr lang="en-US" sz="5000" b="1" dirty="0"/>
          </a:p>
          <a:p>
            <a:endParaRPr lang="en-US" dirty="0"/>
          </a:p>
        </p:txBody>
      </p:sp>
      <p:sp>
        <p:nvSpPr>
          <p:cNvPr id="4" name="عنصر نائب لرقم الشريحة 3"/>
          <p:cNvSpPr>
            <a:spLocks noGrp="1"/>
          </p:cNvSpPr>
          <p:nvPr>
            <p:ph type="sldNum" sz="quarter" idx="12"/>
          </p:nvPr>
        </p:nvSpPr>
        <p:spPr>
          <a:xfrm>
            <a:off x="76200" y="6356350"/>
            <a:ext cx="914400" cy="365125"/>
          </a:xfrm>
        </p:spPr>
        <p:txBody>
          <a:bodyPr/>
          <a:lstStyle/>
          <a:p>
            <a:fld id="{E3E6D4A5-0646-0248-ABF1-95D8E2FD701F}" type="slidenum">
              <a:rPr lang="ar-IQ" sz="3600" b="1" smtClean="0"/>
              <a:t>19</a:t>
            </a:fld>
            <a:endParaRPr lang="ar-IQ" sz="3600" b="1"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34290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2813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48C6CB4-E73C-F950-E660-30697EF1A89E}"/>
              </a:ext>
            </a:extLst>
          </p:cNvPr>
          <p:cNvSpPr>
            <a:spLocks noGrp="1"/>
          </p:cNvSpPr>
          <p:nvPr>
            <p:ph type="title"/>
          </p:nvPr>
        </p:nvSpPr>
        <p:spPr>
          <a:xfrm>
            <a:off x="838200" y="-304800"/>
            <a:ext cx="10515600" cy="1523999"/>
          </a:xfrm>
        </p:spPr>
        <p:txBody>
          <a:bodyPr/>
          <a:lstStyle/>
          <a:p>
            <a:r>
              <a:rPr lang="ar-SA" dirty="0">
                <a:solidFill>
                  <a:srgbClr val="FF0000"/>
                </a:solidFill>
              </a:rPr>
              <a:t>المقدمة:</a:t>
            </a:r>
            <a:endParaRPr lang="ar-IQ" dirty="0">
              <a:solidFill>
                <a:srgbClr val="FF0000"/>
              </a:solidFill>
            </a:endParaRPr>
          </a:p>
        </p:txBody>
      </p:sp>
      <p:sp>
        <p:nvSpPr>
          <p:cNvPr id="3" name="عنصر نائب للمحتوى 2">
            <a:extLst>
              <a:ext uri="{FF2B5EF4-FFF2-40B4-BE49-F238E27FC236}">
                <a16:creationId xmlns="" xmlns:a16="http://schemas.microsoft.com/office/drawing/2014/main" id="{5FFAFB8C-C8C5-6606-4E97-91832E384EC8}"/>
              </a:ext>
            </a:extLst>
          </p:cNvPr>
          <p:cNvSpPr>
            <a:spLocks noGrp="1"/>
          </p:cNvSpPr>
          <p:nvPr>
            <p:ph idx="1"/>
          </p:nvPr>
        </p:nvSpPr>
        <p:spPr>
          <a:xfrm>
            <a:off x="3962400" y="838200"/>
            <a:ext cx="7391400" cy="5338763"/>
          </a:xfrm>
        </p:spPr>
        <p:txBody>
          <a:bodyPr>
            <a:normAutofit/>
          </a:bodyPr>
          <a:lstStyle/>
          <a:p>
            <a:pPr algn="just"/>
            <a:r>
              <a:rPr lang="ar-SA" sz="3200" dirty="0"/>
              <a:t>تشكل حشرات </a:t>
            </a:r>
            <a:r>
              <a:rPr lang="ar-SA" sz="3200" dirty="0" smtClean="0"/>
              <a:t>المخازن </a:t>
            </a:r>
            <a:r>
              <a:rPr lang="ar-SA" sz="3200" dirty="0"/>
              <a:t>مثل خنافس الحبوب </a:t>
            </a:r>
            <a:r>
              <a:rPr lang="ar-SA" sz="3200" dirty="0" smtClean="0"/>
              <a:t>(</a:t>
            </a:r>
            <a:r>
              <a:rPr lang="en-US" sz="3200" i="1" dirty="0" err="1" smtClean="0"/>
              <a:t>Tribolium</a:t>
            </a:r>
            <a:r>
              <a:rPr lang="en-US" sz="3200" i="1" dirty="0" smtClean="0"/>
              <a:t> </a:t>
            </a:r>
            <a:r>
              <a:rPr lang="en-US" sz="3200" i="1" dirty="0" err="1"/>
              <a:t>castaneum</a:t>
            </a:r>
            <a:r>
              <a:rPr lang="ar-SA" sz="3200" dirty="0" smtClean="0"/>
              <a:t>) </a:t>
            </a:r>
            <a:r>
              <a:rPr lang="ar-SA" sz="3200" dirty="0"/>
              <a:t>وسوسة الأرز (</a:t>
            </a:r>
            <a:r>
              <a:rPr lang="en-US" sz="3200" i="1" dirty="0" err="1"/>
              <a:t>Sitophilus</a:t>
            </a:r>
            <a:r>
              <a:rPr lang="en-US" sz="3200" i="1" dirty="0"/>
              <a:t> </a:t>
            </a:r>
            <a:r>
              <a:rPr lang="en-US" sz="3200" i="1" dirty="0" err="1"/>
              <a:t>oryzae</a:t>
            </a:r>
            <a:r>
              <a:rPr lang="ar-SA" sz="3200" dirty="0" smtClean="0"/>
              <a:t>) </a:t>
            </a:r>
            <a:r>
              <a:rPr lang="ar-SA" sz="3200" dirty="0"/>
              <a:t>وعثة الطحين </a:t>
            </a:r>
            <a:r>
              <a:rPr lang="ar-SA" sz="3200" dirty="0" smtClean="0"/>
              <a:t>(</a:t>
            </a:r>
            <a:r>
              <a:rPr lang="en-US" sz="3200" i="1" dirty="0" err="1"/>
              <a:t>Ephestia</a:t>
            </a:r>
            <a:r>
              <a:rPr lang="en-US" sz="3200" i="1" dirty="0"/>
              <a:t> </a:t>
            </a:r>
            <a:r>
              <a:rPr lang="en-US" sz="3200" i="1" dirty="0" err="1"/>
              <a:t>kuehniella</a:t>
            </a:r>
            <a:r>
              <a:rPr lang="ar-SA" sz="3200" dirty="0" smtClean="0"/>
              <a:t>) </a:t>
            </a:r>
            <a:r>
              <a:rPr lang="ar-SA" sz="3200" dirty="0"/>
              <a:t>تهديداً مستمراً للمحاصيل المخزنة على مستوى </a:t>
            </a:r>
            <a:r>
              <a:rPr lang="ar-SA" sz="3200" dirty="0" smtClean="0"/>
              <a:t>العالم </a:t>
            </a:r>
            <a:r>
              <a:rPr lang="ar-SA" sz="3200" dirty="0"/>
              <a:t>مما يتسبب في خسائر اقتصادية فادحة تقدر بمليارات الدولارات سنوياً وتؤثر سلباً على الأمن الغذائي. </a:t>
            </a:r>
            <a:endParaRPr lang="en-US" sz="3200" dirty="0" smtClean="0"/>
          </a:p>
          <a:p>
            <a:r>
              <a:rPr lang="ar-SA" sz="3200" dirty="0" smtClean="0"/>
              <a:t>ركزت </a:t>
            </a:r>
            <a:r>
              <a:rPr lang="ar-SA" sz="3200" dirty="0"/>
              <a:t>استراتيجيات المكافحة على استخدام المبيدات </a:t>
            </a:r>
            <a:r>
              <a:rPr lang="ar-SA" sz="3200" dirty="0" smtClean="0"/>
              <a:t>الكيميائية </a:t>
            </a:r>
            <a:r>
              <a:rPr lang="ar-SA" sz="3200" dirty="0"/>
              <a:t>إلا أن ظهور سلالات </a:t>
            </a:r>
            <a:r>
              <a:rPr lang="ar-SA" sz="3200" dirty="0" smtClean="0"/>
              <a:t>مقاومة </a:t>
            </a:r>
            <a:r>
              <a:rPr lang="ar-SA" sz="3200" dirty="0"/>
              <a:t>بالإضافة إلى المخاوف البيئية </a:t>
            </a:r>
            <a:r>
              <a:rPr lang="ar-SA" sz="3200" dirty="0" smtClean="0"/>
              <a:t>والصحية </a:t>
            </a:r>
            <a:r>
              <a:rPr lang="ar-SA" sz="3200" dirty="0"/>
              <a:t>دفع الباحثين إلى البحث عن بدائل أكثر ذكاءً واستدامة.</a:t>
            </a:r>
            <a:endParaRPr lang="en-US" sz="32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3200" b="1" smtClean="0"/>
              <a:t>2</a:t>
            </a:fld>
            <a:endParaRPr lang="ar-IQ"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352800" cy="2590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176756"/>
            <a:ext cx="3679825" cy="228282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920154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6200" y="381000"/>
            <a:ext cx="11887200" cy="5795963"/>
          </a:xfrm>
        </p:spPr>
        <p:txBody>
          <a:bodyPr>
            <a:normAutofit/>
          </a:bodyPr>
          <a:lstStyle/>
          <a:p>
            <a:r>
              <a:rPr lang="ar-IQ" dirty="0" smtClean="0">
                <a:solidFill>
                  <a:srgbClr val="FF0000"/>
                </a:solidFill>
              </a:rPr>
              <a:t>2</a:t>
            </a:r>
            <a:r>
              <a:rPr lang="ar-IQ" dirty="0" smtClean="0"/>
              <a:t>.</a:t>
            </a:r>
            <a:r>
              <a:rPr lang="ar-IQ" b="1" dirty="0">
                <a:solidFill>
                  <a:srgbClr val="FF0000"/>
                </a:solidFill>
              </a:rPr>
              <a:t> . استخدام البكتيريا كناقلات (بكتيريا طُعم - </a:t>
            </a:r>
            <a:r>
              <a:rPr lang="en-US" b="1" dirty="0">
                <a:solidFill>
                  <a:srgbClr val="FF0000"/>
                </a:solidFill>
              </a:rPr>
              <a:t>Trojan Horse Approach</a:t>
            </a:r>
            <a:r>
              <a:rPr lang="ar-IQ" b="1" dirty="0">
                <a:solidFill>
                  <a:srgbClr val="FF0000"/>
                </a:solidFill>
              </a:rPr>
              <a:t>)</a:t>
            </a:r>
            <a:endParaRPr lang="en-US" b="1" dirty="0">
              <a:solidFill>
                <a:srgbClr val="FF0000"/>
              </a:solidFill>
            </a:endParaRPr>
          </a:p>
          <a:p>
            <a:r>
              <a:rPr lang="ar-IQ" b="1" dirty="0" smtClean="0">
                <a:solidFill>
                  <a:srgbClr val="FF0000"/>
                </a:solidFill>
              </a:rPr>
              <a:t>الهدف</a:t>
            </a:r>
            <a:r>
              <a:rPr lang="ar-IQ" b="1" dirty="0" smtClean="0"/>
              <a:t> </a:t>
            </a:r>
            <a:r>
              <a:rPr lang="ar-IQ" b="1" dirty="0"/>
              <a:t>هو استغلال البكتيريا كوسيلة نقل لتوصيل مواد سامة أو قاتلة داخل جسم الحشرة.</a:t>
            </a:r>
            <a:endParaRPr lang="en-US" b="1" dirty="0"/>
          </a:p>
          <a:p>
            <a:r>
              <a:rPr lang="ar-IQ" dirty="0">
                <a:solidFill>
                  <a:srgbClr val="FF0000"/>
                </a:solidFill>
              </a:rPr>
              <a:t>التطبيق</a:t>
            </a:r>
            <a:r>
              <a:rPr lang="ar-IQ" dirty="0"/>
              <a:t>: هندسة البكتيريا </a:t>
            </a:r>
            <a:r>
              <a:rPr lang="ar-IQ" dirty="0" err="1"/>
              <a:t>التعايشية</a:t>
            </a:r>
            <a:r>
              <a:rPr lang="ar-IQ" dirty="0"/>
              <a:t> وراثيًا لإنتاج سموم أو مركبات قاتلة للحشرة نفسها.</a:t>
            </a:r>
            <a:endParaRPr lang="en-US" dirty="0"/>
          </a:p>
          <a:p>
            <a:r>
              <a:rPr lang="ar-IQ" dirty="0">
                <a:solidFill>
                  <a:srgbClr val="FF0000"/>
                </a:solidFill>
              </a:rPr>
              <a:t>· كيفية العمل</a:t>
            </a:r>
            <a:r>
              <a:rPr lang="ar-IQ" dirty="0"/>
              <a:t>:</a:t>
            </a:r>
            <a:endParaRPr lang="en-US" dirty="0"/>
          </a:p>
          <a:p>
            <a:r>
              <a:rPr lang="ar-IQ" dirty="0" smtClean="0"/>
              <a:t>يتم </a:t>
            </a:r>
            <a:r>
              <a:rPr lang="ar-IQ" dirty="0"/>
              <a:t>تعديل البكتيريا في المختبر لإنتاج بروتين سام (مثل بعض سموم </a:t>
            </a:r>
            <a:r>
              <a:rPr lang="en-US" i="1" dirty="0"/>
              <a:t>Bacillus </a:t>
            </a:r>
            <a:r>
              <a:rPr lang="en-US" i="1" dirty="0" err="1"/>
              <a:t>thuringiensis</a:t>
            </a:r>
            <a:r>
              <a:rPr lang="ar-IQ" i="1" dirty="0"/>
              <a:t>)</a:t>
            </a:r>
            <a:r>
              <a:rPr lang="ar-IQ" dirty="0"/>
              <a:t> </a:t>
            </a:r>
            <a:r>
              <a:rPr lang="ar-IQ" dirty="0" smtClean="0"/>
              <a:t>يكون </a:t>
            </a:r>
            <a:r>
              <a:rPr lang="ar-IQ" dirty="0"/>
              <a:t>قاتلاً للحشرة.</a:t>
            </a:r>
            <a:endParaRPr lang="en-US" dirty="0"/>
          </a:p>
          <a:p>
            <a:r>
              <a:rPr lang="ar-IQ" dirty="0" smtClean="0"/>
              <a:t>يتم </a:t>
            </a:r>
            <a:r>
              <a:rPr lang="ar-IQ" dirty="0"/>
              <a:t>خلط هذه البكتيريا المعدلة مع الغذاء</a:t>
            </a:r>
            <a:r>
              <a:rPr lang="ar-IQ" dirty="0" smtClean="0"/>
              <a:t>.</a:t>
            </a:r>
          </a:p>
          <a:p>
            <a:r>
              <a:rPr lang="ar-IQ" dirty="0" smtClean="0"/>
              <a:t>تبتلع </a:t>
            </a:r>
            <a:r>
              <a:rPr lang="ar-IQ" dirty="0"/>
              <a:t>الحشرة البكتيريا، التي تستعمر أمعاءها أو أعضاءها الداخلية ثم تبدأ في إنتاج السم داخل جسم </a:t>
            </a:r>
            <a:r>
              <a:rPr lang="ar-IQ" dirty="0" smtClean="0"/>
              <a:t>الحشرة </a:t>
            </a:r>
            <a:r>
              <a:rPr lang="ar-IQ" dirty="0"/>
              <a:t>مما يؤدي إلى موتها.</a:t>
            </a:r>
            <a:endParaRPr lang="en-US" dirty="0"/>
          </a:p>
          <a:p>
            <a:r>
              <a:rPr lang="ar-IQ" dirty="0" smtClean="0">
                <a:solidFill>
                  <a:srgbClr val="FF0000"/>
                </a:solidFill>
              </a:rPr>
              <a:t>الميزة</a:t>
            </a:r>
            <a:r>
              <a:rPr lang="ar-IQ" dirty="0"/>
              <a:t>: دقة عالية </a:t>
            </a:r>
            <a:r>
              <a:rPr lang="ar-IQ" dirty="0" smtClean="0"/>
              <a:t>جدًا </a:t>
            </a:r>
            <a:r>
              <a:rPr lang="ar-IQ" dirty="0"/>
              <a:t>حيث تستهدف فقط الحشرات التي تتغذى على هذا الغذاء وتحمل هذه البكتيريا. كما أن السم ينتج داخل </a:t>
            </a:r>
            <a:r>
              <a:rPr lang="ar-IQ" dirty="0" smtClean="0"/>
              <a:t>الحشرة </a:t>
            </a:r>
            <a:r>
              <a:rPr lang="ar-IQ" dirty="0"/>
              <a:t>مما يقلل من التلوث البيئي.</a:t>
            </a:r>
            <a:endParaRPr lang="en-US" dirty="0"/>
          </a:p>
          <a:p>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000" b="1" smtClean="0"/>
              <a:t>20</a:t>
            </a:fld>
            <a:endParaRPr lang="ar-IQ" sz="2000" b="1" dirty="0"/>
          </a:p>
        </p:txBody>
      </p:sp>
    </p:spTree>
    <p:extLst>
      <p:ext uri="{BB962C8B-B14F-4D97-AF65-F5344CB8AC3E}">
        <p14:creationId xmlns:p14="http://schemas.microsoft.com/office/powerpoint/2010/main" val="8390460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52400" y="381000"/>
            <a:ext cx="11201400" cy="5795963"/>
          </a:xfrm>
        </p:spPr>
        <p:txBody>
          <a:bodyPr>
            <a:normAutofit lnSpcReduction="10000"/>
          </a:bodyPr>
          <a:lstStyle/>
          <a:p>
            <a:pPr marL="0" indent="0">
              <a:buNone/>
            </a:pPr>
            <a:r>
              <a:rPr lang="en-US" dirty="0"/>
              <a:t> </a:t>
            </a:r>
          </a:p>
          <a:p>
            <a:r>
              <a:rPr lang="ar-IQ" dirty="0" smtClean="0">
                <a:solidFill>
                  <a:srgbClr val="FF0000"/>
                </a:solidFill>
              </a:rPr>
              <a:t>3</a:t>
            </a:r>
            <a:r>
              <a:rPr lang="ar-IQ" sz="3200" dirty="0" smtClean="0">
                <a:solidFill>
                  <a:srgbClr val="FF0000"/>
                </a:solidFill>
              </a:rPr>
              <a:t>. </a:t>
            </a:r>
            <a:r>
              <a:rPr lang="ar-IQ" sz="3200" dirty="0">
                <a:solidFill>
                  <a:srgbClr val="FF0000"/>
                </a:solidFill>
              </a:rPr>
              <a:t>برامج التضاد </a:t>
            </a:r>
            <a:r>
              <a:rPr lang="ar-IQ" sz="3200" dirty="0" err="1">
                <a:solidFill>
                  <a:srgbClr val="FF0000"/>
                </a:solidFill>
              </a:rPr>
              <a:t>السيتوبلازمي</a:t>
            </a:r>
            <a:r>
              <a:rPr lang="ar-IQ" sz="3200" dirty="0">
                <a:solidFill>
                  <a:srgbClr val="FF0000"/>
                </a:solidFill>
              </a:rPr>
              <a:t> </a:t>
            </a:r>
            <a:r>
              <a:rPr lang="ar-IQ" sz="3200" dirty="0"/>
              <a:t>(</a:t>
            </a:r>
            <a:r>
              <a:rPr lang="en-US" sz="3200" dirty="0"/>
              <a:t>Incompatible Insect Technique - IIT</a:t>
            </a:r>
            <a:r>
              <a:rPr lang="ar-IQ" sz="3200" dirty="0"/>
              <a:t>)</a:t>
            </a:r>
            <a:endParaRPr lang="en-US" sz="3200" dirty="0"/>
          </a:p>
          <a:p>
            <a:r>
              <a:rPr lang="ar-IQ" sz="3200" dirty="0" smtClean="0"/>
              <a:t>هذه </a:t>
            </a:r>
            <a:r>
              <a:rPr lang="ar-IQ" sz="3200" dirty="0"/>
              <a:t>التقنية مشتقة من العمل على بكتيريا </a:t>
            </a:r>
            <a:r>
              <a:rPr lang="en-US" sz="3200" i="1" dirty="0" err="1"/>
              <a:t>Wolbachia</a:t>
            </a:r>
            <a:r>
              <a:rPr lang="ar-IQ" sz="3200" dirty="0" smtClean="0"/>
              <a:t>.</a:t>
            </a:r>
            <a:r>
              <a:rPr lang="en-US" sz="3200" dirty="0"/>
              <a:t> </a:t>
            </a:r>
          </a:p>
          <a:p>
            <a:r>
              <a:rPr lang="ar-IQ" sz="3200" dirty="0">
                <a:solidFill>
                  <a:srgbClr val="FF0000"/>
                </a:solidFill>
              </a:rPr>
              <a:t>· كيفية العمل</a:t>
            </a:r>
            <a:r>
              <a:rPr lang="ar-IQ" sz="3200" dirty="0"/>
              <a:t>: يتم إدخال سلالة من </a:t>
            </a:r>
            <a:r>
              <a:rPr lang="en-US" sz="3200" i="1" dirty="0" err="1"/>
              <a:t>Wolbachia</a:t>
            </a:r>
            <a:r>
              <a:rPr lang="ar-IQ" sz="3200" dirty="0"/>
              <a:t> غير متوافقة مع سلالة الحشرات الموجودة في الطبيعة. عندما تتزاوج ذكور الحشرات المحقونة بهذه السلالة غير المتوافقة مع إناث الحقل </a:t>
            </a:r>
            <a:r>
              <a:rPr lang="ar-IQ" sz="3200" dirty="0" smtClean="0"/>
              <a:t>الطبيعي </a:t>
            </a:r>
            <a:r>
              <a:rPr lang="ar-IQ" sz="3200" dirty="0"/>
              <a:t>لا يتم إنتاج ذرية قابلة للحياة (أي أن البيض لا يفقس).</a:t>
            </a:r>
            <a:endParaRPr lang="en-US" sz="3200" dirty="0"/>
          </a:p>
          <a:p>
            <a:r>
              <a:rPr lang="ar-IQ" sz="3200" dirty="0"/>
              <a:t>· </a:t>
            </a:r>
            <a:r>
              <a:rPr lang="ar-IQ" sz="3200" dirty="0">
                <a:solidFill>
                  <a:srgbClr val="FF0000"/>
                </a:solidFill>
              </a:rPr>
              <a:t>التطبيق</a:t>
            </a:r>
            <a:r>
              <a:rPr lang="ar-IQ" sz="3200" dirty="0"/>
              <a:t>: يتم إنتاج أعداد هائلة من ذكور الحشرات المعقمة بسبب </a:t>
            </a:r>
            <a:r>
              <a:rPr lang="en-US" sz="3200" i="1" dirty="0" err="1"/>
              <a:t>Wolbachia</a:t>
            </a:r>
            <a:r>
              <a:rPr lang="ar-IQ" sz="3200" dirty="0"/>
              <a:t> في </a:t>
            </a:r>
            <a:r>
              <a:rPr lang="ar-IQ" sz="3200" dirty="0" smtClean="0"/>
              <a:t>المصانع </a:t>
            </a:r>
            <a:r>
              <a:rPr lang="ar-IQ" sz="3200" dirty="0"/>
              <a:t>ثم يتم إطلاقها في البيئة لتتنافس مع الذكور الطبيعية وتقلل من عدد السكان بشكل كبير.</a:t>
            </a:r>
            <a:endParaRPr lang="en-US" sz="3200" dirty="0"/>
          </a:p>
          <a:p>
            <a:r>
              <a:rPr lang="ar-IQ" sz="3200" dirty="0"/>
              <a:t>· </a:t>
            </a:r>
            <a:r>
              <a:rPr lang="ar-IQ" sz="3200" dirty="0">
                <a:solidFill>
                  <a:srgbClr val="FF0000"/>
                </a:solidFill>
              </a:rPr>
              <a:t>التحدي</a:t>
            </a:r>
            <a:r>
              <a:rPr lang="ar-IQ" sz="3200" dirty="0"/>
              <a:t>: يتطلب ذلك إنشاء "مصانع حشرات" وهو أمر مكلف، ويجب ضمان فصل الذكور عن الإناث قبل الإطلاق لأن الإناث المحقونة ستتكاثر بشكل طبيعي إذا أطلقت.</a:t>
            </a:r>
            <a:endParaRPr lang="en-US" sz="32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400" b="1" smtClean="0"/>
              <a:t>21</a:t>
            </a:fld>
            <a:endParaRPr lang="ar-IQ" sz="2400" b="1" dirty="0"/>
          </a:p>
        </p:txBody>
      </p:sp>
    </p:spTree>
    <p:extLst>
      <p:ext uri="{BB962C8B-B14F-4D97-AF65-F5344CB8AC3E}">
        <p14:creationId xmlns:p14="http://schemas.microsoft.com/office/powerpoint/2010/main" val="37504053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152400"/>
            <a:ext cx="10515600" cy="6024563"/>
          </a:xfrm>
        </p:spPr>
        <p:txBody>
          <a:bodyPr>
            <a:normAutofit lnSpcReduction="10000"/>
          </a:bodyPr>
          <a:lstStyle/>
          <a:p>
            <a:pPr marL="0" algn="justLow">
              <a:lnSpc>
                <a:spcPct val="115000"/>
              </a:lnSpc>
              <a:spcBef>
                <a:spcPts val="0"/>
              </a:spcBef>
              <a:spcAft>
                <a:spcPts val="1000"/>
              </a:spcAft>
            </a:pPr>
            <a:endParaRPr lang="en-US" sz="3200" dirty="0" smtClean="0">
              <a:ea typeface="Calibri"/>
              <a:cs typeface="Arial"/>
            </a:endParaRPr>
          </a:p>
          <a:p>
            <a:pPr marL="0" algn="justLow">
              <a:lnSpc>
                <a:spcPct val="115000"/>
              </a:lnSpc>
              <a:spcBef>
                <a:spcPts val="0"/>
              </a:spcBef>
              <a:spcAft>
                <a:spcPts val="1000"/>
              </a:spcAft>
            </a:pPr>
            <a:r>
              <a:rPr lang="ar-IQ" sz="3200" dirty="0" smtClean="0">
                <a:solidFill>
                  <a:srgbClr val="FF0000"/>
                </a:solidFill>
                <a:ea typeface="Calibri"/>
              </a:rPr>
              <a:t>4</a:t>
            </a:r>
            <a:r>
              <a:rPr lang="ar-SA" sz="4000" dirty="0" smtClean="0">
                <a:ea typeface="Calibri"/>
              </a:rPr>
              <a:t>. </a:t>
            </a:r>
            <a:r>
              <a:rPr lang="ar-SA" sz="4000" dirty="0" smtClean="0">
                <a:solidFill>
                  <a:srgbClr val="FF0000"/>
                </a:solidFill>
                <a:ea typeface="Calibri"/>
              </a:rPr>
              <a:t>تعطيل آلية إزالة السموم</a:t>
            </a:r>
            <a:r>
              <a:rPr lang="ar-SA" sz="4000" dirty="0" smtClean="0">
                <a:ea typeface="Calibri"/>
              </a:rPr>
              <a:t>: </a:t>
            </a:r>
            <a:endParaRPr lang="ar-IQ" sz="4000" dirty="0" smtClean="0">
              <a:ea typeface="Calibri"/>
            </a:endParaRPr>
          </a:p>
          <a:p>
            <a:pPr marL="0" algn="justLow">
              <a:lnSpc>
                <a:spcPct val="115000"/>
              </a:lnSpc>
              <a:spcBef>
                <a:spcPts val="0"/>
              </a:spcBef>
              <a:spcAft>
                <a:spcPts val="1000"/>
              </a:spcAft>
            </a:pPr>
            <a:r>
              <a:rPr lang="ar-SA" sz="3600" dirty="0" smtClean="0">
                <a:ea typeface="Calibri"/>
              </a:rPr>
              <a:t>عن طريق فهم الإنزيمات البكتيرية المسؤولة عن تحطيم المبيدات، يمكن للباحثين  تطوير "مبيدات حشرية ناعمة" أو "مبيدات </a:t>
            </a:r>
            <a:r>
              <a:rPr lang="en-US" sz="3600" dirty="0" smtClean="0">
                <a:ea typeface="Calibri"/>
                <a:cs typeface="Arial"/>
              </a:rPr>
              <a:t>pro</a:t>
            </a:r>
            <a:r>
              <a:rPr lang="ar-SA" sz="3600" dirty="0" smtClean="0">
                <a:ea typeface="Calibri"/>
              </a:rPr>
              <a:t>-". تكون هذه المبيدات غير فعالة حتى تقوم إنزيمات البكتيريا التكافلية بتحويلها إلى المادة السامة بهذه الطريقة يقتل المبيد فقط الآفات التي تحمل هذه البكتيريا ويكون أقل ضرراً للحشرات غير المستهدفة والكائنات الأخرى.</a:t>
            </a:r>
            <a:endParaRPr lang="ar-IQ" sz="3600" dirty="0" smtClean="0">
              <a:ea typeface="Calibri"/>
            </a:endParaRPr>
          </a:p>
          <a:p>
            <a:r>
              <a:rPr lang="ar-IQ" sz="3600" dirty="0" smtClean="0">
                <a:solidFill>
                  <a:srgbClr val="FF0000"/>
                </a:solidFill>
                <a:ea typeface="Calibri"/>
              </a:rPr>
              <a:t>5 </a:t>
            </a:r>
            <a:r>
              <a:rPr lang="ar-IQ" sz="3600" dirty="0">
                <a:solidFill>
                  <a:srgbClr val="FF0000"/>
                </a:solidFill>
                <a:ea typeface="Calibri"/>
              </a:rPr>
              <a:t>.</a:t>
            </a:r>
            <a:r>
              <a:rPr lang="ar-SA" sz="3600" dirty="0" smtClean="0">
                <a:solidFill>
                  <a:srgbClr val="FF0000"/>
                </a:solidFill>
                <a:ea typeface="Calibri"/>
              </a:rPr>
              <a:t>المكافحة </a:t>
            </a:r>
            <a:r>
              <a:rPr lang="ar-SA" sz="3600" dirty="0">
                <a:solidFill>
                  <a:srgbClr val="FF0000"/>
                </a:solidFill>
                <a:ea typeface="Calibri"/>
              </a:rPr>
              <a:t>الحيوية</a:t>
            </a:r>
            <a:r>
              <a:rPr lang="ar-SA" sz="3600" dirty="0">
                <a:ea typeface="Calibri"/>
              </a:rPr>
              <a:t>: يمكن استخدام كائنات دقيقة(بكتيريا أو فطريات) منافسة أو مضادة </a:t>
            </a:r>
            <a:r>
              <a:rPr lang="ar-IQ" sz="3600" dirty="0">
                <a:ea typeface="Calibri"/>
              </a:rPr>
              <a:t>ل</a:t>
            </a:r>
            <a:r>
              <a:rPr lang="ar-SA" sz="3600" dirty="0">
                <a:ea typeface="Calibri"/>
              </a:rPr>
              <a:t>لبكتيريا التكافلية لتعطيل هذه العلاقة وتقليل كثافة الآفات</a:t>
            </a:r>
            <a:r>
              <a:rPr lang="ar-IQ" sz="3600" dirty="0">
                <a:ea typeface="Calibri"/>
              </a:rPr>
              <a:t>.</a:t>
            </a:r>
          </a:p>
          <a:p>
            <a:endParaRPr lang="ar-IQ" sz="3600" dirty="0">
              <a:ea typeface="Calibri"/>
            </a:endParaRPr>
          </a:p>
          <a:p>
            <a:pPr marL="0" algn="justLow">
              <a:lnSpc>
                <a:spcPct val="115000"/>
              </a:lnSpc>
              <a:spcBef>
                <a:spcPts val="0"/>
              </a:spcBef>
              <a:spcAft>
                <a:spcPts val="1000"/>
              </a:spcAft>
            </a:pPr>
            <a:endParaRPr lang="en-US" sz="3600" dirty="0">
              <a:ea typeface="Calibri"/>
              <a:cs typeface="Arial"/>
            </a:endParaRPr>
          </a:p>
        </p:txBody>
      </p:sp>
      <p:sp>
        <p:nvSpPr>
          <p:cNvPr id="4" name="عنصر نائب لرقم الشريحة 3"/>
          <p:cNvSpPr>
            <a:spLocks noGrp="1"/>
          </p:cNvSpPr>
          <p:nvPr>
            <p:ph type="sldNum" sz="quarter" idx="12"/>
          </p:nvPr>
        </p:nvSpPr>
        <p:spPr/>
        <p:txBody>
          <a:bodyPr/>
          <a:lstStyle/>
          <a:p>
            <a:fld id="{E3E6D4A5-0646-0248-ABF1-95D8E2FD701F}" type="slidenum">
              <a:rPr lang="ar-IQ" sz="2800" b="1" smtClean="0"/>
              <a:t>22</a:t>
            </a:fld>
            <a:endParaRPr lang="ar-IQ" sz="2800" b="1" dirty="0"/>
          </a:p>
        </p:txBody>
      </p:sp>
    </p:spTree>
    <p:extLst>
      <p:ext uri="{BB962C8B-B14F-4D97-AF65-F5344CB8AC3E}">
        <p14:creationId xmlns:p14="http://schemas.microsoft.com/office/powerpoint/2010/main" val="26136319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533400"/>
            <a:ext cx="10515600" cy="5643563"/>
          </a:xfrm>
        </p:spPr>
        <p:txBody>
          <a:bodyPr>
            <a:noAutofit/>
          </a:bodyPr>
          <a:lstStyle/>
          <a:p>
            <a:r>
              <a:rPr lang="ar-IQ" sz="4800" b="1" dirty="0" smtClean="0">
                <a:ea typeface="Calibri"/>
              </a:rPr>
              <a:t>سؤال ؟</a:t>
            </a:r>
          </a:p>
          <a:p>
            <a:endParaRPr lang="ar-IQ" sz="4800" b="1" dirty="0">
              <a:ea typeface="Calibri"/>
            </a:endParaRPr>
          </a:p>
          <a:p>
            <a:r>
              <a:rPr lang="ar-IQ" sz="3200" dirty="0" smtClean="0">
                <a:solidFill>
                  <a:srgbClr val="FF0000"/>
                </a:solidFill>
              </a:rPr>
              <a:t>ما علاقة البكتريا </a:t>
            </a:r>
            <a:r>
              <a:rPr lang="ar-IQ" sz="3200" dirty="0" err="1" smtClean="0">
                <a:solidFill>
                  <a:srgbClr val="FF0000"/>
                </a:solidFill>
              </a:rPr>
              <a:t>التعايشية</a:t>
            </a:r>
            <a:r>
              <a:rPr lang="ar-IQ" sz="3200" dirty="0" smtClean="0">
                <a:solidFill>
                  <a:srgbClr val="FF0000"/>
                </a:solidFill>
              </a:rPr>
              <a:t> والفطريات الاحيائية المستخدمة في مكافحة حشرات المخازن ؟؟</a:t>
            </a:r>
          </a:p>
          <a:p>
            <a:pPr algn="just"/>
            <a:r>
              <a:rPr lang="ar-IQ" sz="3200" dirty="0" smtClean="0"/>
              <a:t>وجود البكتريا </a:t>
            </a:r>
            <a:r>
              <a:rPr lang="ar-IQ" sz="3200" dirty="0" err="1" smtClean="0"/>
              <a:t>التعايشية</a:t>
            </a:r>
            <a:r>
              <a:rPr lang="ar-IQ" sz="3200" dirty="0" smtClean="0"/>
              <a:t> تشكل خط دفاع قوي ضد الفطريات لذا يجب :</a:t>
            </a:r>
          </a:p>
          <a:p>
            <a:pPr algn="just"/>
            <a:r>
              <a:rPr lang="ar-IQ" sz="3200" dirty="0" smtClean="0"/>
              <a:t>ادخال بكتريا معينه لا تنتج مضادات للفطريات .</a:t>
            </a:r>
          </a:p>
          <a:p>
            <a:pPr algn="just"/>
            <a:r>
              <a:rPr lang="ar-IQ" sz="3200" dirty="0" smtClean="0"/>
              <a:t>او تقنية الحامض النووي </a:t>
            </a:r>
            <a:r>
              <a:rPr lang="ar-IQ" sz="3200" dirty="0" err="1" smtClean="0"/>
              <a:t>لاسكات</a:t>
            </a:r>
            <a:r>
              <a:rPr lang="ar-IQ" sz="3200" dirty="0" smtClean="0"/>
              <a:t> الجينات المسؤولة عن انتاج المركبات المضادة للفطريات في البكتريا </a:t>
            </a:r>
            <a:r>
              <a:rPr lang="ar-IQ" sz="3200" dirty="0" err="1" smtClean="0"/>
              <a:t>التعايشية</a:t>
            </a:r>
            <a:r>
              <a:rPr lang="ar-IQ" sz="3200" dirty="0" smtClean="0"/>
              <a:t> .</a:t>
            </a:r>
          </a:p>
          <a:p>
            <a:pPr algn="just"/>
            <a:r>
              <a:rPr lang="ar-IQ" sz="3200" dirty="0" smtClean="0"/>
              <a:t>او استخدام مستخلصات نباتية تثبط البكتريا دون ان تضر بالفطريات الاحيائية الممرضة . </a:t>
            </a:r>
            <a:endParaRPr lang="en-US" sz="32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400" b="1" smtClean="0">
                <a:solidFill>
                  <a:prstClr val="black">
                    <a:tint val="75000"/>
                  </a:prstClr>
                </a:solidFill>
              </a:rPr>
              <a:pPr/>
              <a:t>23</a:t>
            </a:fld>
            <a:endParaRPr lang="ar-IQ" sz="2400" b="1" dirty="0">
              <a:solidFill>
                <a:prstClr val="black">
                  <a:tint val="75000"/>
                </a:prst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533400"/>
            <a:ext cx="14859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06994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515600" cy="1006475"/>
          </a:xfrm>
        </p:spPr>
        <p:txBody>
          <a:bodyPr>
            <a:normAutofit fontScale="90000"/>
          </a:bodyPr>
          <a:lstStyle/>
          <a:p>
            <a:r>
              <a:rPr lang="ar-IQ" b="1" u="sng" dirty="0">
                <a:solidFill>
                  <a:srgbClr val="FF0000"/>
                </a:solidFill>
                <a:ea typeface="Calibri"/>
              </a:rPr>
              <a:t>التحديات والعقبات التي تحول دون التطبيق الواسع النطاق</a:t>
            </a:r>
            <a:r>
              <a:rPr lang="en-US" sz="2000" dirty="0">
                <a:ea typeface="Calibri"/>
                <a:cs typeface="Arial"/>
              </a:rPr>
              <a:t/>
            </a:r>
            <a:br>
              <a:rPr lang="en-US" sz="2000" dirty="0">
                <a:ea typeface="Calibri"/>
                <a:cs typeface="Arial"/>
              </a:rPr>
            </a:br>
            <a:endParaRPr lang="en-US" dirty="0"/>
          </a:p>
        </p:txBody>
      </p:sp>
      <p:sp>
        <p:nvSpPr>
          <p:cNvPr id="3" name="عنصر نائب للمحتوى 2"/>
          <p:cNvSpPr>
            <a:spLocks noGrp="1"/>
          </p:cNvSpPr>
          <p:nvPr>
            <p:ph idx="1"/>
          </p:nvPr>
        </p:nvSpPr>
        <p:spPr>
          <a:xfrm>
            <a:off x="838200" y="1143000"/>
            <a:ext cx="10515600" cy="5033963"/>
          </a:xfrm>
        </p:spPr>
        <p:txBody>
          <a:bodyPr>
            <a:normAutofit/>
          </a:bodyPr>
          <a:lstStyle/>
          <a:p>
            <a:pPr marL="0" algn="justLow">
              <a:lnSpc>
                <a:spcPct val="115000"/>
              </a:lnSpc>
              <a:spcBef>
                <a:spcPts val="0"/>
              </a:spcBef>
              <a:spcAft>
                <a:spcPts val="1000"/>
              </a:spcAft>
            </a:pPr>
            <a:r>
              <a:rPr lang="ar-IQ" dirty="0" smtClean="0">
                <a:solidFill>
                  <a:srgbClr val="FF0000"/>
                </a:solidFill>
                <a:ea typeface="Calibri"/>
              </a:rPr>
              <a:t>1</a:t>
            </a:r>
            <a:r>
              <a:rPr lang="ar-IQ" dirty="0" smtClean="0">
                <a:ea typeface="Calibri"/>
              </a:rPr>
              <a:t> </a:t>
            </a:r>
            <a:r>
              <a:rPr lang="ar-IQ" dirty="0">
                <a:solidFill>
                  <a:srgbClr val="FF0000"/>
                </a:solidFill>
                <a:ea typeface="Calibri"/>
              </a:rPr>
              <a:t>التكلفة والتعقيد</a:t>
            </a:r>
            <a:r>
              <a:rPr lang="ar-IQ" dirty="0">
                <a:ea typeface="Calibri"/>
              </a:rPr>
              <a:t>: إنتاج كميات كبيرة من البكتيريا النقية أو الحشرات المحقونة وتوزيعها أكثر تكلفة وتعقيدًا من رش مبيد تقليدي.</a:t>
            </a:r>
            <a:endParaRPr lang="en-US" sz="1200" dirty="0">
              <a:ea typeface="Calibri"/>
              <a:cs typeface="Arial"/>
            </a:endParaRPr>
          </a:p>
          <a:p>
            <a:pPr marL="0" algn="justLow">
              <a:lnSpc>
                <a:spcPct val="115000"/>
              </a:lnSpc>
              <a:spcBef>
                <a:spcPts val="0"/>
              </a:spcBef>
              <a:spcAft>
                <a:spcPts val="1000"/>
              </a:spcAft>
            </a:pPr>
            <a:r>
              <a:rPr lang="ar-IQ" dirty="0" smtClean="0">
                <a:solidFill>
                  <a:srgbClr val="FF0000"/>
                </a:solidFill>
                <a:ea typeface="Calibri"/>
              </a:rPr>
              <a:t>2</a:t>
            </a:r>
            <a:r>
              <a:rPr lang="ar-IQ" dirty="0" smtClean="0">
                <a:ea typeface="Calibri"/>
              </a:rPr>
              <a:t> </a:t>
            </a:r>
            <a:r>
              <a:rPr lang="ar-IQ" dirty="0">
                <a:solidFill>
                  <a:srgbClr val="FF0000"/>
                </a:solidFill>
                <a:ea typeface="Calibri"/>
              </a:rPr>
              <a:t>الموافقات التنظيمية</a:t>
            </a:r>
            <a:r>
              <a:rPr lang="ar-IQ" dirty="0">
                <a:ea typeface="Calibri"/>
              </a:rPr>
              <a:t>: أي استخدام للكائنات المعدلة وراثيًا (مثل البكتيريا المهندسة) يواجه عقبات تنظيمية كبيرة ويخضع لاختبارات صارمة للسلامة الحيوية.</a:t>
            </a:r>
            <a:endParaRPr lang="en-US" sz="1200" dirty="0">
              <a:ea typeface="Calibri"/>
              <a:cs typeface="Arial"/>
            </a:endParaRPr>
          </a:p>
          <a:p>
            <a:pPr marL="0" algn="justLow">
              <a:lnSpc>
                <a:spcPct val="115000"/>
              </a:lnSpc>
              <a:spcBef>
                <a:spcPts val="0"/>
              </a:spcBef>
              <a:spcAft>
                <a:spcPts val="1000"/>
              </a:spcAft>
            </a:pPr>
            <a:r>
              <a:rPr lang="ar-IQ" dirty="0" smtClean="0">
                <a:solidFill>
                  <a:srgbClr val="FF0000"/>
                </a:solidFill>
                <a:ea typeface="Calibri"/>
              </a:rPr>
              <a:t>3 </a:t>
            </a:r>
            <a:r>
              <a:rPr lang="ar-IQ" dirty="0">
                <a:solidFill>
                  <a:srgbClr val="FF0000"/>
                </a:solidFill>
                <a:ea typeface="Calibri"/>
              </a:rPr>
              <a:t>الفعالية في الميدان</a:t>
            </a:r>
            <a:r>
              <a:rPr lang="ar-IQ" dirty="0">
                <a:ea typeface="Calibri"/>
              </a:rPr>
              <a:t>: قد لا تكون النتائج في المخازن الواقعية (مع ظروف متغيرة من حرارة ورطوبة وتنافس مع ميكروبات أخرى) بنفس كفاءة المختبر المُتحكم به.</a:t>
            </a:r>
            <a:endParaRPr lang="en-US" sz="1200" dirty="0">
              <a:ea typeface="Calibri"/>
              <a:cs typeface="Arial"/>
            </a:endParaRPr>
          </a:p>
          <a:p>
            <a:pPr marL="0" algn="justLow">
              <a:lnSpc>
                <a:spcPct val="115000"/>
              </a:lnSpc>
              <a:spcBef>
                <a:spcPts val="0"/>
              </a:spcBef>
              <a:spcAft>
                <a:spcPts val="1000"/>
              </a:spcAft>
            </a:pPr>
            <a:r>
              <a:rPr lang="ar-IQ" dirty="0" smtClean="0">
                <a:solidFill>
                  <a:srgbClr val="FF0000"/>
                </a:solidFill>
                <a:ea typeface="Calibri"/>
              </a:rPr>
              <a:t>4</a:t>
            </a:r>
            <a:r>
              <a:rPr lang="ar-IQ" dirty="0" smtClean="0">
                <a:ea typeface="Calibri"/>
              </a:rPr>
              <a:t> </a:t>
            </a:r>
            <a:r>
              <a:rPr lang="ar-IQ" dirty="0">
                <a:solidFill>
                  <a:srgbClr val="FF0000"/>
                </a:solidFill>
                <a:ea typeface="Calibri"/>
              </a:rPr>
              <a:t>التخصصية الضيقة</a:t>
            </a:r>
            <a:r>
              <a:rPr lang="ar-IQ" dirty="0">
                <a:ea typeface="Calibri"/>
              </a:rPr>
              <a:t>: كل نوع من الحشرات له بكتيريا </a:t>
            </a:r>
            <a:r>
              <a:rPr lang="ar-IQ" dirty="0" err="1">
                <a:ea typeface="Calibri"/>
              </a:rPr>
              <a:t>تعايشية</a:t>
            </a:r>
            <a:r>
              <a:rPr lang="ar-IQ" dirty="0">
                <a:ea typeface="Calibri"/>
              </a:rPr>
              <a:t> </a:t>
            </a:r>
            <a:r>
              <a:rPr lang="ar-IQ" dirty="0" smtClean="0">
                <a:ea typeface="Calibri"/>
              </a:rPr>
              <a:t>محددة </a:t>
            </a:r>
            <a:r>
              <a:rPr lang="ar-IQ" dirty="0">
                <a:ea typeface="Calibri"/>
              </a:rPr>
              <a:t>مما يعني ضرورة تطوير حل منفصل لكل </a:t>
            </a:r>
            <a:r>
              <a:rPr lang="ar-IQ" dirty="0" smtClean="0">
                <a:ea typeface="Calibri"/>
              </a:rPr>
              <a:t>آفة </a:t>
            </a:r>
            <a:r>
              <a:rPr lang="ar-IQ" dirty="0">
                <a:ea typeface="Calibri"/>
              </a:rPr>
              <a:t>على عكس المبيد واسع الطيف.</a:t>
            </a:r>
            <a:endParaRPr lang="en-US" sz="1200" dirty="0">
              <a:ea typeface="Calibri"/>
              <a:cs typeface="Arial"/>
            </a:endParaRPr>
          </a:p>
          <a:p>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3600" b="1" smtClean="0">
                <a:solidFill>
                  <a:prstClr val="black">
                    <a:tint val="75000"/>
                  </a:prstClr>
                </a:solidFill>
              </a:rPr>
              <a:pPr/>
              <a:t>24</a:t>
            </a:fld>
            <a:endParaRPr lang="ar-IQ" sz="3600" b="1" dirty="0">
              <a:solidFill>
                <a:prstClr val="black">
                  <a:tint val="75000"/>
                </a:prstClr>
              </a:solidFill>
            </a:endParaRPr>
          </a:p>
        </p:txBody>
      </p:sp>
    </p:spTree>
    <p:extLst>
      <p:ext uri="{BB962C8B-B14F-4D97-AF65-F5344CB8AC3E}">
        <p14:creationId xmlns:p14="http://schemas.microsoft.com/office/powerpoint/2010/main" val="39093992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231179F-6CC6-49AA-881B-EC31A28B36A4}"/>
              </a:ext>
            </a:extLst>
          </p:cNvPr>
          <p:cNvSpPr>
            <a:spLocks noGrp="1"/>
          </p:cNvSpPr>
          <p:nvPr>
            <p:ph type="title"/>
          </p:nvPr>
        </p:nvSpPr>
        <p:spPr/>
        <p:txBody>
          <a:bodyPr/>
          <a:lstStyle/>
          <a:p>
            <a:r>
              <a:rPr lang="ar-SA" b="1" u="sng" dirty="0">
                <a:solidFill>
                  <a:srgbClr val="FF0000"/>
                </a:solidFill>
              </a:rPr>
              <a:t>التوصيات</a:t>
            </a:r>
            <a:r>
              <a:rPr lang="ar-SA" dirty="0">
                <a:solidFill>
                  <a:srgbClr val="FF0000"/>
                </a:solidFill>
              </a:rPr>
              <a:t>:</a:t>
            </a:r>
            <a:endParaRPr lang="ar-IQ" dirty="0">
              <a:solidFill>
                <a:srgbClr val="FF0000"/>
              </a:solidFill>
            </a:endParaRPr>
          </a:p>
        </p:txBody>
      </p:sp>
      <p:sp>
        <p:nvSpPr>
          <p:cNvPr id="3" name="عنصر نائب للمحتوى 2">
            <a:extLst>
              <a:ext uri="{FF2B5EF4-FFF2-40B4-BE49-F238E27FC236}">
                <a16:creationId xmlns="" xmlns:a16="http://schemas.microsoft.com/office/drawing/2014/main" id="{A6B68FEE-798E-7A0B-00FF-EFB126A4D7D7}"/>
              </a:ext>
            </a:extLst>
          </p:cNvPr>
          <p:cNvSpPr>
            <a:spLocks noGrp="1"/>
          </p:cNvSpPr>
          <p:nvPr>
            <p:ph idx="1"/>
          </p:nvPr>
        </p:nvSpPr>
        <p:spPr>
          <a:xfrm>
            <a:off x="838200" y="1524000"/>
            <a:ext cx="10515600" cy="4652963"/>
          </a:xfrm>
        </p:spPr>
        <p:txBody>
          <a:bodyPr>
            <a:normAutofit lnSpcReduction="10000"/>
          </a:bodyPr>
          <a:lstStyle/>
          <a:p>
            <a:r>
              <a:rPr lang="ar-SA" dirty="0" smtClean="0"/>
              <a:t>1 هناك </a:t>
            </a:r>
            <a:r>
              <a:rPr lang="ar-SA" dirty="0"/>
              <a:t>حاجة إلى مزيد من الدراسات </a:t>
            </a:r>
            <a:r>
              <a:rPr lang="ar-SA" dirty="0" smtClean="0"/>
              <a:t>لفهم </a:t>
            </a:r>
            <a:r>
              <a:rPr lang="ar-SA" dirty="0"/>
              <a:t>التركيب الدقيق ووظائف </a:t>
            </a:r>
            <a:r>
              <a:rPr lang="ar-SA" dirty="0" err="1" smtClean="0"/>
              <a:t>الميكروبيوم</a:t>
            </a:r>
            <a:r>
              <a:rPr lang="ar-SA" dirty="0" smtClean="0"/>
              <a:t>.</a:t>
            </a:r>
            <a:endParaRPr lang="ar-IQ" dirty="0" smtClean="0"/>
          </a:p>
          <a:p>
            <a:endParaRPr lang="en-US" dirty="0"/>
          </a:p>
          <a:p>
            <a:r>
              <a:rPr lang="ar-SA" dirty="0" smtClean="0"/>
              <a:t>2 يجب </a:t>
            </a:r>
            <a:r>
              <a:rPr lang="ar-SA" dirty="0"/>
              <a:t>اختبار استراتيجيات المكافحة </a:t>
            </a:r>
            <a:r>
              <a:rPr lang="ar-SA" dirty="0" smtClean="0"/>
              <a:t>في </a:t>
            </a:r>
            <a:r>
              <a:rPr lang="ar-SA" dirty="0"/>
              <a:t>ظروف شبه طبيعية (مخبرية) ثم في ظروف حقلية حقيقية لتقييم فعاليتها</a:t>
            </a:r>
            <a:r>
              <a:rPr lang="ar-SA" dirty="0" smtClean="0"/>
              <a:t>.</a:t>
            </a:r>
            <a:endParaRPr lang="ar-IQ" dirty="0" smtClean="0"/>
          </a:p>
          <a:p>
            <a:endParaRPr lang="en-US" dirty="0"/>
          </a:p>
          <a:p>
            <a:r>
              <a:rPr lang="ar-SA" dirty="0" smtClean="0"/>
              <a:t>3 </a:t>
            </a:r>
            <a:r>
              <a:rPr lang="ar-SA" dirty="0"/>
              <a:t>تقييم </a:t>
            </a:r>
            <a:r>
              <a:rPr lang="ar-SA" dirty="0" smtClean="0"/>
              <a:t>المخاطر </a:t>
            </a:r>
            <a:r>
              <a:rPr lang="ar-SA" dirty="0"/>
              <a:t>لأي تقنية تعتمد على التلاعب </a:t>
            </a:r>
            <a:r>
              <a:rPr lang="ar-SA" dirty="0" err="1"/>
              <a:t>بالميكروبيوم</a:t>
            </a:r>
            <a:r>
              <a:rPr lang="ar-SA" dirty="0"/>
              <a:t> قبل تطبيقها على نطاق </a:t>
            </a:r>
            <a:r>
              <a:rPr lang="ar-SA" dirty="0" smtClean="0"/>
              <a:t>واسع</a:t>
            </a:r>
            <a:r>
              <a:rPr lang="ar-IQ" dirty="0" smtClean="0"/>
              <a:t> </a:t>
            </a:r>
            <a:r>
              <a:rPr lang="ar-SA" dirty="0"/>
              <a:t>لتقييم السلامة والمخاطر البيئية طويلة </a:t>
            </a:r>
            <a:r>
              <a:rPr lang="ar-IQ" dirty="0" smtClean="0"/>
              <a:t>الامد.</a:t>
            </a:r>
          </a:p>
          <a:p>
            <a:pPr marL="0" indent="0">
              <a:buNone/>
            </a:pPr>
            <a:endParaRPr lang="ar-IQ" dirty="0" smtClean="0"/>
          </a:p>
          <a:p>
            <a:r>
              <a:rPr lang="ar-IQ" dirty="0" smtClean="0"/>
              <a:t>4 </a:t>
            </a:r>
            <a:r>
              <a:rPr lang="ar-SA" dirty="0" smtClean="0"/>
              <a:t>استغلال </a:t>
            </a:r>
            <a:r>
              <a:rPr lang="ar-SA" dirty="0"/>
              <a:t>هذه العلاقة التكافلية يوفر فرصة ذهبية لتطوير جيل جديد من وسائل المكافحة التي تكون أكثر </a:t>
            </a:r>
            <a:r>
              <a:rPr lang="ar-SA" dirty="0" smtClean="0"/>
              <a:t>استهدافاً </a:t>
            </a:r>
            <a:r>
              <a:rPr lang="ar-SA" dirty="0"/>
              <a:t>وأقل ضرراً </a:t>
            </a:r>
            <a:r>
              <a:rPr lang="ar-SA" dirty="0" smtClean="0"/>
              <a:t>بالبيئة </a:t>
            </a:r>
            <a:r>
              <a:rPr lang="ar-SA" dirty="0"/>
              <a:t>وأكثر صعوبة في تطوير المقاومة ضدها.</a:t>
            </a:r>
            <a:endParaRPr lang="ar-IQ" dirty="0"/>
          </a:p>
          <a:p>
            <a:pPr marL="0" indent="0">
              <a:buNone/>
            </a:pPr>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400" b="1" smtClean="0"/>
              <a:t>25</a:t>
            </a:fld>
            <a:endParaRPr lang="ar-IQ" sz="2400" b="1" dirty="0"/>
          </a:p>
        </p:txBody>
      </p:sp>
    </p:spTree>
    <p:extLst>
      <p:ext uri="{BB962C8B-B14F-4D97-AF65-F5344CB8AC3E}">
        <p14:creationId xmlns:p14="http://schemas.microsoft.com/office/powerpoint/2010/main" val="14194164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04800"/>
            <a:ext cx="11650054" cy="5867400"/>
          </a:xfrm>
          <a:prstGeom prst="rect">
            <a:avLst/>
          </a:prstGeom>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743200"/>
            <a:ext cx="3143250" cy="193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75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 xmlns:a16="http://schemas.microsoft.com/office/drawing/2014/main" id="{2CE40BBB-887D-5EA3-4AC1-BCADFC402A88}"/>
              </a:ext>
            </a:extLst>
          </p:cNvPr>
          <p:cNvSpPr>
            <a:spLocks noGrp="1"/>
          </p:cNvSpPr>
          <p:nvPr>
            <p:ph idx="1"/>
          </p:nvPr>
        </p:nvSpPr>
        <p:spPr>
          <a:xfrm>
            <a:off x="838200" y="152400"/>
            <a:ext cx="10515600" cy="6248400"/>
          </a:xfrm>
        </p:spPr>
        <p:txBody>
          <a:bodyPr>
            <a:normAutofit/>
          </a:bodyPr>
          <a:lstStyle/>
          <a:p>
            <a:pPr algn="justLow"/>
            <a:r>
              <a:rPr lang="ar-SA" sz="3600" dirty="0"/>
              <a:t>في هذا </a:t>
            </a:r>
            <a:r>
              <a:rPr lang="ar-SA" sz="3600" dirty="0" smtClean="0"/>
              <a:t>السياق </a:t>
            </a:r>
            <a:r>
              <a:rPr lang="ar-SA" sz="3600" dirty="0"/>
              <a:t>برز دور </a:t>
            </a:r>
            <a:r>
              <a:rPr lang="ar-SA" sz="3600" dirty="0" err="1" smtClean="0"/>
              <a:t>الميكروبيوم</a:t>
            </a:r>
            <a:r>
              <a:rPr lang="ar-SA" sz="3600" dirty="0" smtClean="0"/>
              <a:t> المصاحب </a:t>
            </a:r>
            <a:r>
              <a:rPr lang="ar-SA" sz="3600" dirty="0"/>
              <a:t>لهذه </a:t>
            </a:r>
            <a:r>
              <a:rPr lang="ar-SA" sz="3600" dirty="0" smtClean="0"/>
              <a:t>الحشرات </a:t>
            </a:r>
            <a:r>
              <a:rPr lang="ar-SA" sz="3600" dirty="0"/>
              <a:t>وخاصة </a:t>
            </a:r>
            <a:r>
              <a:rPr lang="ar-SA" sz="3600" dirty="0">
                <a:solidFill>
                  <a:schemeClr val="accent1">
                    <a:lumMod val="75000"/>
                  </a:schemeClr>
                </a:solidFill>
              </a:rPr>
              <a:t>البكتيريا </a:t>
            </a:r>
            <a:r>
              <a:rPr lang="ar-SA" sz="3600" dirty="0" err="1" smtClean="0">
                <a:solidFill>
                  <a:schemeClr val="accent1">
                    <a:lumMod val="75000"/>
                  </a:schemeClr>
                </a:solidFill>
              </a:rPr>
              <a:t>التعايشية</a:t>
            </a:r>
            <a:r>
              <a:rPr lang="ar-SA" sz="3600" dirty="0" smtClean="0">
                <a:solidFill>
                  <a:schemeClr val="accent1">
                    <a:lumMod val="75000"/>
                  </a:schemeClr>
                </a:solidFill>
              </a:rPr>
              <a:t> </a:t>
            </a:r>
            <a:r>
              <a:rPr lang="ar-SA" sz="3600" dirty="0"/>
              <a:t>كعامل حاسم في فهم بيولوجيا هذه الآفات وقدرتها على التكيف والبقاء</a:t>
            </a:r>
            <a:r>
              <a:rPr lang="ar-SA" sz="3600" dirty="0" smtClean="0"/>
              <a:t>.</a:t>
            </a:r>
            <a:endParaRPr lang="en-US" sz="3600" dirty="0" smtClean="0"/>
          </a:p>
          <a:p>
            <a:pPr marL="0" indent="0" algn="justLow">
              <a:buNone/>
            </a:pPr>
            <a:endParaRPr lang="en-US" sz="3600" dirty="0" smtClean="0"/>
          </a:p>
          <a:p>
            <a:pPr algn="justLow"/>
            <a:r>
              <a:rPr lang="ar-IQ" sz="3600" dirty="0" smtClean="0"/>
              <a:t>اذ</a:t>
            </a:r>
            <a:r>
              <a:rPr lang="ar-SA" sz="3600" dirty="0" smtClean="0"/>
              <a:t> </a:t>
            </a:r>
            <a:r>
              <a:rPr lang="ar-SA" sz="3600" dirty="0"/>
              <a:t>لم تعد </a:t>
            </a:r>
            <a:r>
              <a:rPr lang="ar-IQ" sz="3600" dirty="0" smtClean="0"/>
              <a:t>أنواع</a:t>
            </a:r>
            <a:r>
              <a:rPr lang="ar-SA" sz="3600" dirty="0" smtClean="0"/>
              <a:t> </a:t>
            </a:r>
            <a:r>
              <a:rPr lang="ar-SA" sz="3600" dirty="0"/>
              <a:t>البكتيريا مجرد </a:t>
            </a:r>
            <a:r>
              <a:rPr lang="ar-IQ" sz="3600" dirty="0" smtClean="0"/>
              <a:t>مسببة </a:t>
            </a:r>
            <a:r>
              <a:rPr lang="ar-IQ" sz="3600" dirty="0" err="1" smtClean="0"/>
              <a:t>للامراض</a:t>
            </a:r>
            <a:r>
              <a:rPr lang="ar-IQ" sz="3600" dirty="0" smtClean="0"/>
              <a:t> </a:t>
            </a:r>
            <a:r>
              <a:rPr lang="ar-SA" sz="3600" dirty="0" smtClean="0"/>
              <a:t>، </a:t>
            </a:r>
            <a:r>
              <a:rPr lang="ar-SA" sz="3600" dirty="0"/>
              <a:t>بل هي </a:t>
            </a:r>
            <a:r>
              <a:rPr lang="ar-SA" sz="3600" dirty="0" smtClean="0"/>
              <a:t>شر</a:t>
            </a:r>
            <a:r>
              <a:rPr lang="ar-IQ" sz="3600" dirty="0" err="1" smtClean="0"/>
              <a:t>يك</a:t>
            </a:r>
            <a:r>
              <a:rPr lang="ar-SA" sz="3600" dirty="0" smtClean="0"/>
              <a:t> فعال يؤثر </a:t>
            </a:r>
            <a:r>
              <a:rPr lang="ar-SA" sz="3600" dirty="0"/>
              <a:t>بشكل عميق في فسيولوجيا </a:t>
            </a:r>
            <a:r>
              <a:rPr lang="ar-SA" sz="3600" dirty="0" smtClean="0"/>
              <a:t>مضيف</a:t>
            </a:r>
            <a:r>
              <a:rPr lang="ar-IQ" sz="3600" dirty="0" smtClean="0"/>
              <a:t>ها</a:t>
            </a:r>
            <a:r>
              <a:rPr lang="ar-SA" sz="3600" dirty="0" smtClean="0"/>
              <a:t>. </a:t>
            </a:r>
            <a:endParaRPr lang="en-US" sz="3600" dirty="0" smtClean="0"/>
          </a:p>
          <a:p>
            <a:pPr marL="0" indent="0" algn="justLow">
              <a:buNone/>
            </a:pPr>
            <a:endParaRPr lang="en-US" sz="3600" dirty="0" smtClean="0"/>
          </a:p>
          <a:p>
            <a:pPr algn="justLow"/>
            <a:r>
              <a:rPr lang="ar-IQ" sz="3600" dirty="0" smtClean="0"/>
              <a:t> لذا سنتطرق الى </a:t>
            </a:r>
            <a:r>
              <a:rPr lang="ar-SA" sz="3600" dirty="0" smtClean="0"/>
              <a:t> طبيعة </a:t>
            </a:r>
            <a:r>
              <a:rPr lang="ar-SA" sz="3600" dirty="0"/>
              <a:t>هذه العلاقة </a:t>
            </a:r>
            <a:r>
              <a:rPr lang="ar-SA" sz="3600" dirty="0" err="1" smtClean="0"/>
              <a:t>التعايشية</a:t>
            </a:r>
            <a:r>
              <a:rPr lang="ar-SA" sz="3600" dirty="0" smtClean="0"/>
              <a:t> </a:t>
            </a:r>
            <a:r>
              <a:rPr lang="ar-SA" sz="3600" dirty="0"/>
              <a:t>أنواعها، آليات عملها، وتأثيراتها المباشرة على قدرات حشرات </a:t>
            </a:r>
            <a:r>
              <a:rPr lang="ar-SA" sz="3600" dirty="0" smtClean="0"/>
              <a:t>المخازن </a:t>
            </a:r>
            <a:r>
              <a:rPr lang="ar-SA" sz="3600" dirty="0"/>
              <a:t>وكيف يمكن تسخير هذه المعرفة في تطوير استراتيجيات مكافحة جديدة ومبتكرة</a:t>
            </a:r>
            <a:r>
              <a:rPr lang="ar-SA" sz="3600" dirty="0" smtClean="0"/>
              <a:t>.</a:t>
            </a:r>
            <a:endParaRPr lang="en-US" sz="36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800" b="1" smtClean="0"/>
              <a:t>3</a:t>
            </a:fld>
            <a:endParaRPr lang="ar-IQ" sz="2800" b="1" dirty="0"/>
          </a:p>
        </p:txBody>
      </p:sp>
    </p:spTree>
    <p:extLst>
      <p:ext uri="{BB962C8B-B14F-4D97-AF65-F5344CB8AC3E}">
        <p14:creationId xmlns:p14="http://schemas.microsoft.com/office/powerpoint/2010/main" val="4188676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 xmlns:a16="http://schemas.microsoft.com/office/drawing/2014/main" id="{A75B76FF-B250-DD72-851C-BF44D7D8B488}"/>
              </a:ext>
            </a:extLst>
          </p:cNvPr>
          <p:cNvSpPr>
            <a:spLocks noGrp="1"/>
          </p:cNvSpPr>
          <p:nvPr>
            <p:ph idx="1"/>
          </p:nvPr>
        </p:nvSpPr>
        <p:spPr>
          <a:xfrm>
            <a:off x="3048000" y="152400"/>
            <a:ext cx="8305800" cy="6477000"/>
          </a:xfrm>
        </p:spPr>
        <p:txBody>
          <a:bodyPr>
            <a:normAutofit/>
          </a:bodyPr>
          <a:lstStyle/>
          <a:p>
            <a:r>
              <a:rPr lang="ar-SA" sz="4200" dirty="0">
                <a:solidFill>
                  <a:srgbClr val="FF0000"/>
                </a:solidFill>
              </a:rPr>
              <a:t>أنواع البكتيريا </a:t>
            </a:r>
            <a:r>
              <a:rPr lang="ar-SA" sz="4200" dirty="0" err="1">
                <a:solidFill>
                  <a:srgbClr val="FF0000"/>
                </a:solidFill>
              </a:rPr>
              <a:t>التعايشية</a:t>
            </a:r>
            <a:r>
              <a:rPr lang="ar-SA" sz="4200" dirty="0">
                <a:solidFill>
                  <a:srgbClr val="FF0000"/>
                </a:solidFill>
              </a:rPr>
              <a:t> وعلاقتها بالحشرة المضيفة</a:t>
            </a:r>
            <a:endParaRPr lang="en-US" sz="4200" dirty="0">
              <a:solidFill>
                <a:srgbClr val="FF0000"/>
              </a:solidFill>
            </a:endParaRPr>
          </a:p>
          <a:p>
            <a:endParaRPr lang="en-US" dirty="0"/>
          </a:p>
          <a:p>
            <a:r>
              <a:rPr lang="ar-SA" dirty="0"/>
              <a:t>يمكن تصنيف العلاقة بين البكتيريا وحشرات المخازن ضمن عدة أنماط تكافلية:</a:t>
            </a:r>
            <a:endParaRPr lang="en-US" dirty="0"/>
          </a:p>
          <a:p>
            <a:r>
              <a:rPr lang="ar-SA" dirty="0" smtClean="0">
                <a:solidFill>
                  <a:srgbClr val="FF0000"/>
                </a:solidFill>
              </a:rPr>
              <a:t>أ</a:t>
            </a:r>
            <a:r>
              <a:rPr lang="ar-SA" dirty="0">
                <a:solidFill>
                  <a:srgbClr val="FF0000"/>
                </a:solidFill>
              </a:rPr>
              <a:t>. التكافل الداخلي الإلزامي (</a:t>
            </a:r>
            <a:r>
              <a:rPr lang="en-US" sz="2000" dirty="0">
                <a:solidFill>
                  <a:srgbClr val="FF0000"/>
                </a:solidFill>
              </a:rPr>
              <a:t>Obligate Intracellular </a:t>
            </a:r>
            <a:r>
              <a:rPr lang="en-US" sz="2000" dirty="0" err="1">
                <a:solidFill>
                  <a:srgbClr val="FF0000"/>
                </a:solidFill>
              </a:rPr>
              <a:t>Symbionts</a:t>
            </a:r>
            <a:r>
              <a:rPr lang="ar-SA" sz="2000" dirty="0">
                <a:solidFill>
                  <a:srgbClr val="FF0000"/>
                </a:solidFill>
              </a:rPr>
              <a:t>):</a:t>
            </a:r>
            <a:endParaRPr lang="en-US" sz="2000" dirty="0">
              <a:solidFill>
                <a:srgbClr val="FF0000"/>
              </a:solidFill>
            </a:endParaRPr>
          </a:p>
          <a:p>
            <a:r>
              <a:rPr lang="ar-SA" dirty="0"/>
              <a:t>هي بكتيريا تعيش داخل خلايا مضيفها </a:t>
            </a:r>
            <a:r>
              <a:rPr lang="ar-SA" dirty="0" smtClean="0"/>
              <a:t>الخاصة</a:t>
            </a:r>
            <a:r>
              <a:rPr lang="en-US" dirty="0" smtClean="0"/>
              <a:t> </a:t>
            </a:r>
            <a:r>
              <a:rPr lang="ar-SA" dirty="0" smtClean="0"/>
              <a:t>تسمى </a:t>
            </a:r>
            <a:r>
              <a:rPr lang="ar-SA" dirty="0"/>
              <a:t>خلايا البكتيريا (</a:t>
            </a:r>
            <a:r>
              <a:rPr lang="en-US" dirty="0" err="1"/>
              <a:t>Bacteriocytes</a:t>
            </a:r>
            <a:r>
              <a:rPr lang="ar-SA" dirty="0" smtClean="0"/>
              <a:t>) </a:t>
            </a:r>
            <a:r>
              <a:rPr lang="ar-SA" dirty="0"/>
              <a:t>وغالباً ما تورث عبر الأجيال عبر البويضات </a:t>
            </a:r>
            <a:r>
              <a:rPr lang="ar-SA" dirty="0" smtClean="0"/>
              <a:t>هذه </a:t>
            </a:r>
            <a:r>
              <a:rPr lang="ar-SA" dirty="0"/>
              <a:t>البكتيريا ضرورية لبقاء الحشرة </a:t>
            </a:r>
            <a:r>
              <a:rPr lang="ar-SA" dirty="0" smtClean="0"/>
              <a:t>وتكاثرها</a:t>
            </a:r>
            <a:r>
              <a:rPr lang="ar-IQ" dirty="0" smtClean="0"/>
              <a:t> .</a:t>
            </a:r>
            <a:endParaRPr lang="en-US" dirty="0" smtClean="0"/>
          </a:p>
          <a:p>
            <a:r>
              <a:rPr lang="ar-SA" dirty="0" smtClean="0"/>
              <a:t>توفر </a:t>
            </a:r>
            <a:r>
              <a:rPr lang="ar-SA" dirty="0"/>
              <a:t>مغذيات أساسية غير موجودة في النظام الغذائي غير المتوازن للحشرة. </a:t>
            </a:r>
            <a:r>
              <a:rPr lang="ar-IQ" dirty="0" smtClean="0"/>
              <a:t>مثل </a:t>
            </a:r>
            <a:r>
              <a:rPr lang="ar-SA" dirty="0" smtClean="0"/>
              <a:t>بكتيريا </a:t>
            </a:r>
            <a:r>
              <a:rPr lang="en-US" i="1" dirty="0" err="1"/>
              <a:t>Sodalis</a:t>
            </a:r>
            <a:r>
              <a:rPr lang="ar-SA" dirty="0"/>
              <a:t> في سوسة الأرز </a:t>
            </a:r>
            <a:r>
              <a:rPr lang="ar-SA" dirty="0" smtClean="0"/>
              <a:t>(</a:t>
            </a:r>
            <a:r>
              <a:rPr lang="en-US" i="1" dirty="0" err="1"/>
              <a:t>Sitophilus</a:t>
            </a:r>
            <a:r>
              <a:rPr lang="en-US" i="1" dirty="0"/>
              <a:t> </a:t>
            </a:r>
            <a:r>
              <a:rPr lang="en-US" i="1" dirty="0" err="1" smtClean="0"/>
              <a:t>oryzae</a:t>
            </a:r>
            <a:r>
              <a:rPr lang="ar-IQ" i="1" dirty="0" smtClean="0"/>
              <a:t>) </a:t>
            </a:r>
            <a:r>
              <a:rPr lang="ar-SA" dirty="0" smtClean="0"/>
              <a:t>والتي </a:t>
            </a:r>
            <a:r>
              <a:rPr lang="ar-SA" dirty="0"/>
              <a:t>تلعب دوراً محورياً في تخليق الفيتامينات والأحماض الأمينية</a:t>
            </a:r>
            <a:r>
              <a:rPr lang="ar-SA" dirty="0" smtClean="0"/>
              <a:t>.</a:t>
            </a:r>
            <a:endParaRPr lang="en-US" dirty="0"/>
          </a:p>
        </p:txBody>
      </p:sp>
      <p:sp>
        <p:nvSpPr>
          <p:cNvPr id="2" name="عنصر نائب لرقم الشريحة 1"/>
          <p:cNvSpPr>
            <a:spLocks noGrp="1"/>
          </p:cNvSpPr>
          <p:nvPr>
            <p:ph type="sldNum" sz="quarter" idx="12"/>
          </p:nvPr>
        </p:nvSpPr>
        <p:spPr/>
        <p:txBody>
          <a:bodyPr/>
          <a:lstStyle/>
          <a:p>
            <a:fld id="{E3E6D4A5-0646-0248-ABF1-95D8E2FD701F}" type="slidenum">
              <a:rPr lang="ar-IQ" sz="3200" b="1" smtClean="0"/>
              <a:t>4</a:t>
            </a:fld>
            <a:endParaRPr lang="ar-IQ" sz="3200" b="1"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550858" y="1770058"/>
            <a:ext cx="3921121" cy="281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ربع نص 5"/>
          <p:cNvSpPr txBox="1"/>
          <p:nvPr/>
        </p:nvSpPr>
        <p:spPr>
          <a:xfrm>
            <a:off x="152400" y="5158372"/>
            <a:ext cx="2209799" cy="369332"/>
          </a:xfrm>
          <a:prstGeom prst="rect">
            <a:avLst/>
          </a:prstGeom>
          <a:noFill/>
        </p:spPr>
        <p:txBody>
          <a:bodyPr wrap="square" rtlCol="0">
            <a:spAutoFit/>
          </a:bodyPr>
          <a:lstStyle/>
          <a:p>
            <a:r>
              <a:rPr lang="en-US" i="1" dirty="0" err="1" smtClean="0"/>
              <a:t>Sitophilus</a:t>
            </a:r>
            <a:r>
              <a:rPr lang="en-US" i="1" dirty="0" smtClean="0"/>
              <a:t> </a:t>
            </a:r>
            <a:r>
              <a:rPr lang="en-US" i="1" dirty="0" err="1" smtClean="0"/>
              <a:t>oryzae</a:t>
            </a:r>
            <a:endParaRPr lang="en-US" i="1" dirty="0"/>
          </a:p>
        </p:txBody>
      </p:sp>
    </p:spTree>
    <p:extLst>
      <p:ext uri="{BB962C8B-B14F-4D97-AF65-F5344CB8AC3E}">
        <p14:creationId xmlns:p14="http://schemas.microsoft.com/office/powerpoint/2010/main" val="1950081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304800"/>
            <a:ext cx="10515600" cy="5872163"/>
          </a:xfrm>
        </p:spPr>
        <p:txBody>
          <a:bodyPr>
            <a:normAutofit/>
          </a:bodyPr>
          <a:lstStyle/>
          <a:p>
            <a:r>
              <a:rPr lang="ar-SA" b="1" dirty="0"/>
              <a:t>. ا</a:t>
            </a:r>
            <a:r>
              <a:rPr lang="ar-SA" b="1" dirty="0">
                <a:solidFill>
                  <a:srgbClr val="FF0000"/>
                </a:solidFill>
              </a:rPr>
              <a:t>لتكافل الداخلي الاختياري (</a:t>
            </a:r>
            <a:r>
              <a:rPr lang="en-US" b="1" dirty="0">
                <a:solidFill>
                  <a:srgbClr val="FF0000"/>
                </a:solidFill>
              </a:rPr>
              <a:t>Facultative Intracellular </a:t>
            </a:r>
            <a:r>
              <a:rPr lang="en-US" b="1" dirty="0" err="1">
                <a:solidFill>
                  <a:srgbClr val="FF0000"/>
                </a:solidFill>
              </a:rPr>
              <a:t>Symbionts</a:t>
            </a:r>
            <a:r>
              <a:rPr lang="ar-SA" dirty="0"/>
              <a:t>):</a:t>
            </a:r>
            <a:endParaRPr lang="en-US" dirty="0"/>
          </a:p>
          <a:p>
            <a:r>
              <a:rPr lang="ar-SA" sz="3600" dirty="0"/>
              <a:t>هي بكتيريا تعيش داخل خلايا المضيف </a:t>
            </a:r>
            <a:r>
              <a:rPr lang="ar-SA" sz="3600" dirty="0" smtClean="0"/>
              <a:t>في </a:t>
            </a:r>
            <a:r>
              <a:rPr lang="ar-SA" sz="3600" dirty="0"/>
              <a:t>ظروف </a:t>
            </a:r>
            <a:r>
              <a:rPr lang="ar-SA" sz="3600" dirty="0" smtClean="0"/>
              <a:t>معينة</a:t>
            </a:r>
            <a:r>
              <a:rPr lang="ar-IQ" sz="3600" dirty="0" smtClean="0"/>
              <a:t> </a:t>
            </a:r>
            <a:r>
              <a:rPr lang="en-US" sz="3600" dirty="0" smtClean="0"/>
              <a:t> </a:t>
            </a:r>
            <a:r>
              <a:rPr lang="ar-IQ" sz="3600" dirty="0" smtClean="0"/>
              <a:t>توفر </a:t>
            </a:r>
            <a:r>
              <a:rPr lang="ar-SA" sz="3600" dirty="0" smtClean="0"/>
              <a:t>الحماية </a:t>
            </a:r>
            <a:r>
              <a:rPr lang="ar-SA" sz="3600" dirty="0"/>
              <a:t>ضد الطفيليات أو الأمراض </a:t>
            </a:r>
            <a:r>
              <a:rPr lang="ar-SA" sz="3600" dirty="0" smtClean="0"/>
              <a:t>الفطرية </a:t>
            </a:r>
            <a:r>
              <a:rPr lang="ar-SA" sz="3600" dirty="0"/>
              <a:t>أو زيادة التحمل الحراري</a:t>
            </a:r>
            <a:r>
              <a:rPr lang="ar-SA" sz="3600" dirty="0" smtClean="0"/>
              <a:t>.</a:t>
            </a:r>
            <a:endParaRPr lang="ar-IQ" sz="3600" dirty="0" smtClean="0"/>
          </a:p>
          <a:p>
            <a:endParaRPr lang="ar-IQ" sz="3600" dirty="0"/>
          </a:p>
          <a:p>
            <a:r>
              <a:rPr lang="ar-SA" sz="3600" dirty="0" smtClean="0">
                <a:solidFill>
                  <a:srgbClr val="FF0000"/>
                </a:solidFill>
              </a:rPr>
              <a:t>التكافل </a:t>
            </a:r>
            <a:r>
              <a:rPr lang="ar-SA" sz="3600" dirty="0">
                <a:solidFill>
                  <a:srgbClr val="FF0000"/>
                </a:solidFill>
              </a:rPr>
              <a:t>الخارجي (</a:t>
            </a:r>
            <a:r>
              <a:rPr lang="en-US" sz="3600" dirty="0">
                <a:solidFill>
                  <a:srgbClr val="FF0000"/>
                </a:solidFill>
              </a:rPr>
              <a:t>Extracellular </a:t>
            </a:r>
            <a:r>
              <a:rPr lang="en-US" sz="3600" dirty="0" err="1">
                <a:solidFill>
                  <a:srgbClr val="FF0000"/>
                </a:solidFill>
              </a:rPr>
              <a:t>Symbionts</a:t>
            </a:r>
            <a:r>
              <a:rPr lang="ar-SA" sz="3600" dirty="0">
                <a:solidFill>
                  <a:srgbClr val="FF0000"/>
                </a:solidFill>
              </a:rPr>
              <a:t>):</a:t>
            </a:r>
            <a:endParaRPr lang="en-US" sz="3600" dirty="0">
              <a:solidFill>
                <a:srgbClr val="FF0000"/>
              </a:solidFill>
            </a:endParaRPr>
          </a:p>
          <a:p>
            <a:r>
              <a:rPr lang="ar-SA" sz="3600" dirty="0"/>
              <a:t>هي بكتيريا تعيش في الجهاز الهضمي للحشرة( </a:t>
            </a:r>
            <a:r>
              <a:rPr lang="en-US" sz="3600" dirty="0"/>
              <a:t>gut </a:t>
            </a:r>
            <a:r>
              <a:rPr lang="en-US" sz="3600" dirty="0" err="1"/>
              <a:t>microbiota</a:t>
            </a:r>
            <a:r>
              <a:rPr lang="ar-SA" sz="3600" dirty="0"/>
              <a:t> ) أو على سطحها. هذه العلاقة غالباً ما تكون تبادلية (</a:t>
            </a:r>
            <a:r>
              <a:rPr lang="en-US" sz="3600" dirty="0"/>
              <a:t>Mutualistic</a:t>
            </a:r>
            <a:r>
              <a:rPr lang="ar-SA" sz="3600" dirty="0"/>
              <a:t>)، حيث تستفيد البكتيريا من بيئة غنية </a:t>
            </a:r>
            <a:r>
              <a:rPr lang="ar-SA" sz="3600" dirty="0" smtClean="0"/>
              <a:t>بالمغذيات </a:t>
            </a:r>
            <a:r>
              <a:rPr lang="ar-SA" sz="3600" dirty="0"/>
              <a:t>بينما تساعد الحشرة على هضم المواد الغذائية المعقدة (مثل السليلوز أو النشا) أو تحييد المركبات السامة في الطعام.</a:t>
            </a:r>
            <a:endParaRPr lang="en-US" sz="3600" dirty="0"/>
          </a:p>
          <a:p>
            <a:endParaRPr lang="en-US" sz="36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3600" b="1" smtClean="0"/>
              <a:t>5</a:t>
            </a:fld>
            <a:endParaRPr lang="ar-IQ" sz="3600" b="1" dirty="0"/>
          </a:p>
        </p:txBody>
      </p:sp>
    </p:spTree>
    <p:extLst>
      <p:ext uri="{BB962C8B-B14F-4D97-AF65-F5344CB8AC3E}">
        <p14:creationId xmlns:p14="http://schemas.microsoft.com/office/powerpoint/2010/main" val="19702576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838200" y="0"/>
            <a:ext cx="10515600" cy="6176963"/>
          </a:xfrm>
        </p:spPr>
        <p:txBody>
          <a:bodyPr>
            <a:normAutofit/>
          </a:bodyPr>
          <a:lstStyle/>
          <a:p>
            <a:r>
              <a:rPr lang="ar-SA" sz="3200" b="1" dirty="0" smtClean="0">
                <a:solidFill>
                  <a:srgbClr val="FF0000"/>
                </a:solidFill>
              </a:rPr>
              <a:t>الوظائف </a:t>
            </a:r>
            <a:r>
              <a:rPr lang="ar-SA" sz="3200" b="1" dirty="0">
                <a:solidFill>
                  <a:srgbClr val="FF0000"/>
                </a:solidFill>
              </a:rPr>
              <a:t>الحيوية للبكتيريا </a:t>
            </a:r>
            <a:r>
              <a:rPr lang="ar-SA" sz="3200" b="1" dirty="0" err="1">
                <a:solidFill>
                  <a:srgbClr val="FF0000"/>
                </a:solidFill>
              </a:rPr>
              <a:t>التعايشية</a:t>
            </a:r>
            <a:r>
              <a:rPr lang="ar-SA" sz="3200" b="1" dirty="0">
                <a:solidFill>
                  <a:srgbClr val="FF0000"/>
                </a:solidFill>
              </a:rPr>
              <a:t> لحشرات المخازن</a:t>
            </a:r>
            <a:endParaRPr lang="en-US" sz="3200" b="1" dirty="0">
              <a:solidFill>
                <a:srgbClr val="FF0000"/>
              </a:solidFill>
            </a:endParaRPr>
          </a:p>
          <a:p>
            <a:r>
              <a:rPr lang="ar-SA" sz="3200" dirty="0" smtClean="0">
                <a:solidFill>
                  <a:srgbClr val="FF0000"/>
                </a:solidFill>
              </a:rPr>
              <a:t>الإثراء </a:t>
            </a:r>
            <a:r>
              <a:rPr lang="ar-SA" sz="3200" dirty="0">
                <a:solidFill>
                  <a:srgbClr val="FF0000"/>
                </a:solidFill>
              </a:rPr>
              <a:t>الغذائي وتخليق العناصر الغذائية</a:t>
            </a:r>
            <a:r>
              <a:rPr lang="ar-SA" sz="3200" dirty="0"/>
              <a:t>:</a:t>
            </a:r>
            <a:endParaRPr lang="en-US" sz="3200" dirty="0"/>
          </a:p>
          <a:p>
            <a:pPr algn="just"/>
            <a:r>
              <a:rPr lang="ar-SA" sz="3200" dirty="0" smtClean="0"/>
              <a:t>الحبوب غني</a:t>
            </a:r>
            <a:r>
              <a:rPr lang="ar-IQ" sz="3200" dirty="0" smtClean="0"/>
              <a:t>ة</a:t>
            </a:r>
            <a:r>
              <a:rPr lang="ar-SA" sz="3200" dirty="0" smtClean="0"/>
              <a:t> </a:t>
            </a:r>
            <a:r>
              <a:rPr lang="ar-SA" sz="3200" dirty="0"/>
              <a:t>بالكربوهيدرات </a:t>
            </a:r>
            <a:r>
              <a:rPr lang="ar-SA" sz="3200" dirty="0" smtClean="0"/>
              <a:t>ولكنه</a:t>
            </a:r>
            <a:r>
              <a:rPr lang="ar-IQ" sz="3200" dirty="0" smtClean="0"/>
              <a:t>ا</a:t>
            </a:r>
            <a:r>
              <a:rPr lang="ar-SA" sz="3200" dirty="0" smtClean="0"/>
              <a:t> فقير</a:t>
            </a:r>
            <a:r>
              <a:rPr lang="ar-IQ" sz="3200" dirty="0" smtClean="0"/>
              <a:t>ة</a:t>
            </a:r>
            <a:r>
              <a:rPr lang="ar-SA" sz="3200" dirty="0" smtClean="0"/>
              <a:t> </a:t>
            </a:r>
            <a:r>
              <a:rPr lang="ar-SA" sz="3200" dirty="0"/>
              <a:t>بالبروتينات والفيتامينات والأحماض الأمينية </a:t>
            </a:r>
            <a:r>
              <a:rPr lang="ar-SA" sz="3200" dirty="0" smtClean="0"/>
              <a:t>الأساسية</a:t>
            </a:r>
            <a:r>
              <a:rPr lang="en-US" sz="3200" dirty="0" smtClean="0"/>
              <a:t> </a:t>
            </a:r>
            <a:r>
              <a:rPr lang="ar-SA" sz="3200" dirty="0" smtClean="0"/>
              <a:t>تقوم </a:t>
            </a:r>
            <a:r>
              <a:rPr lang="ar-SA" sz="3200" dirty="0"/>
              <a:t>البكتيريا </a:t>
            </a:r>
            <a:r>
              <a:rPr lang="ar-SA" sz="3200" dirty="0" err="1"/>
              <a:t>التعايشية</a:t>
            </a:r>
            <a:r>
              <a:rPr lang="ar-SA" sz="3200" dirty="0"/>
              <a:t>، وخاصة الإلزامية </a:t>
            </a:r>
            <a:r>
              <a:rPr lang="ar-SA" sz="3200" dirty="0" smtClean="0"/>
              <a:t>منها </a:t>
            </a:r>
            <a:r>
              <a:rPr lang="ar-SA" sz="3200" dirty="0"/>
              <a:t>بتخليق هذه المركبات الحيوية (مثل فيتامينات </a:t>
            </a:r>
            <a:r>
              <a:rPr lang="en-US" sz="3200" dirty="0"/>
              <a:t>B</a:t>
            </a:r>
            <a:r>
              <a:rPr lang="ar-SA" sz="3200" dirty="0"/>
              <a:t>، </a:t>
            </a:r>
            <a:r>
              <a:rPr lang="ar-SA" sz="3200" dirty="0" err="1"/>
              <a:t>اللايسين</a:t>
            </a:r>
            <a:r>
              <a:rPr lang="ar-SA" sz="3200" dirty="0"/>
              <a:t>، الميثيونين) وتمنحها </a:t>
            </a:r>
            <a:r>
              <a:rPr lang="ar-SA" sz="3200" dirty="0" smtClean="0"/>
              <a:t>للحشرة </a:t>
            </a:r>
            <a:r>
              <a:rPr lang="ar-SA" sz="3200" dirty="0"/>
              <a:t>مما يمكنها من النمو والتكاثر على نظام غذائي غير متوازن.</a:t>
            </a:r>
            <a:endParaRPr lang="en-US" sz="3200" dirty="0"/>
          </a:p>
          <a:p>
            <a:r>
              <a:rPr lang="ar-SA" sz="3200" dirty="0" smtClean="0">
                <a:solidFill>
                  <a:srgbClr val="FF0000"/>
                </a:solidFill>
              </a:rPr>
              <a:t> </a:t>
            </a:r>
            <a:r>
              <a:rPr lang="ar-SA" sz="3200" dirty="0">
                <a:solidFill>
                  <a:srgbClr val="FF0000"/>
                </a:solidFill>
              </a:rPr>
              <a:t>الهضم والتمثيل الغذائي:</a:t>
            </a:r>
            <a:endParaRPr lang="en-US" sz="3200" dirty="0">
              <a:solidFill>
                <a:srgbClr val="FF0000"/>
              </a:solidFill>
            </a:endParaRPr>
          </a:p>
          <a:p>
            <a:pPr algn="just"/>
            <a:r>
              <a:rPr lang="ar-SA" sz="3200" dirty="0"/>
              <a:t>تنتج العديد من بكتيريا الأمعاء إنزيمات هاضمة(مثل </a:t>
            </a:r>
            <a:r>
              <a:rPr lang="ar-SA" sz="3200" dirty="0" err="1"/>
              <a:t>الأميليز</a:t>
            </a:r>
            <a:r>
              <a:rPr lang="ar-SA" sz="3200" dirty="0"/>
              <a:t>، </a:t>
            </a:r>
            <a:r>
              <a:rPr lang="ar-SA" sz="3200" dirty="0" err="1"/>
              <a:t>السيليلاز</a:t>
            </a:r>
            <a:r>
              <a:rPr lang="ar-SA" sz="3200" dirty="0"/>
              <a:t>، </a:t>
            </a:r>
            <a:r>
              <a:rPr lang="ar-SA" sz="3200" dirty="0" err="1"/>
              <a:t>البروتياز</a:t>
            </a:r>
            <a:r>
              <a:rPr lang="ar-SA" sz="3200" dirty="0"/>
              <a:t>) لا تنتجها الحشرة بكميات كافية. هذه الإنزيمات تحطم النشا والسليلوز والبروتينات المعقدة إلى سكريات </a:t>
            </a:r>
            <a:r>
              <a:rPr lang="en-US" sz="3200" dirty="0" smtClean="0"/>
              <a:t> </a:t>
            </a:r>
            <a:r>
              <a:rPr lang="ar-IQ" sz="3200" dirty="0" smtClean="0"/>
              <a:t>بسيطة  </a:t>
            </a:r>
            <a:r>
              <a:rPr lang="ar-SA" sz="3200" dirty="0" smtClean="0"/>
              <a:t>وأحماض </a:t>
            </a:r>
            <a:r>
              <a:rPr lang="ar-SA" sz="3200" dirty="0"/>
              <a:t>أمينية بسيطة يسهل </a:t>
            </a:r>
            <a:r>
              <a:rPr lang="ar-SA" sz="3200" dirty="0" smtClean="0"/>
              <a:t>امتصاصها</a:t>
            </a:r>
            <a:r>
              <a:rPr lang="ar-IQ" sz="3200" dirty="0" smtClean="0"/>
              <a:t> والاستفادة منها </a:t>
            </a:r>
            <a:r>
              <a:rPr lang="ar-SA" sz="3200" dirty="0" smtClean="0"/>
              <a:t>. </a:t>
            </a:r>
            <a:endParaRPr lang="en-US" sz="3200"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3200" b="1" smtClean="0"/>
              <a:t>6</a:t>
            </a:fld>
            <a:endParaRPr lang="ar-IQ" sz="3200" b="1" dirty="0"/>
          </a:p>
        </p:txBody>
      </p:sp>
    </p:spTree>
    <p:extLst>
      <p:ext uri="{BB962C8B-B14F-4D97-AF65-F5344CB8AC3E}">
        <p14:creationId xmlns:p14="http://schemas.microsoft.com/office/powerpoint/2010/main" val="1104466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90600" y="457200"/>
            <a:ext cx="10515600" cy="5875338"/>
          </a:xfrm>
        </p:spPr>
        <p:txBody>
          <a:bodyPr>
            <a:normAutofit/>
          </a:bodyPr>
          <a:lstStyle/>
          <a:p>
            <a:r>
              <a:rPr lang="ar-SA" sz="4400" dirty="0" smtClean="0">
                <a:solidFill>
                  <a:srgbClr val="FF0000"/>
                </a:solidFill>
              </a:rPr>
              <a:t>إزالة </a:t>
            </a:r>
            <a:r>
              <a:rPr lang="ar-SA" sz="4400" dirty="0">
                <a:solidFill>
                  <a:srgbClr val="FF0000"/>
                </a:solidFill>
              </a:rPr>
              <a:t>السموم ومقاومة المبيدات:</a:t>
            </a:r>
            <a:endParaRPr lang="en-US" sz="4400" dirty="0">
              <a:solidFill>
                <a:srgbClr val="FF0000"/>
              </a:solidFill>
            </a:endParaRPr>
          </a:p>
          <a:p>
            <a:pPr algn="just"/>
            <a:r>
              <a:rPr lang="ar-SA" sz="3200" dirty="0"/>
              <a:t>هذه من أهم الوظائف ذات الأهمية </a:t>
            </a:r>
            <a:r>
              <a:rPr lang="ar-SA" sz="3200" dirty="0" smtClean="0"/>
              <a:t>التطبيقية</a:t>
            </a:r>
            <a:r>
              <a:rPr lang="ar-IQ" sz="3200" dirty="0" smtClean="0"/>
              <a:t> </a:t>
            </a:r>
            <a:r>
              <a:rPr lang="ar-SA" sz="3200" dirty="0" smtClean="0"/>
              <a:t>طورت </a:t>
            </a:r>
            <a:r>
              <a:rPr lang="ar-SA" sz="3200" dirty="0"/>
              <a:t>بعض البكتيريا </a:t>
            </a:r>
            <a:r>
              <a:rPr lang="ar-SA" sz="3200" dirty="0" err="1"/>
              <a:t>التعايشية</a:t>
            </a:r>
            <a:r>
              <a:rPr lang="ar-SA" sz="3200" dirty="0"/>
              <a:t> آليات لتحطيم المركبات </a:t>
            </a:r>
            <a:r>
              <a:rPr lang="ar-SA" sz="3200" dirty="0" smtClean="0"/>
              <a:t>السامة </a:t>
            </a:r>
            <a:r>
              <a:rPr lang="ar-SA" sz="3200" dirty="0"/>
              <a:t>بما في ذلك</a:t>
            </a:r>
            <a:r>
              <a:rPr lang="ar-SA" sz="3200" dirty="0" smtClean="0"/>
              <a:t>:</a:t>
            </a:r>
            <a:endParaRPr lang="ar-IQ" sz="3200" dirty="0" smtClean="0"/>
          </a:p>
          <a:p>
            <a:pPr marL="0" indent="0" algn="just">
              <a:buNone/>
            </a:pPr>
            <a:r>
              <a:rPr lang="en-US" sz="3200" dirty="0"/>
              <a:t> </a:t>
            </a:r>
            <a:endParaRPr lang="ar-IQ" sz="3200" dirty="0" smtClean="0"/>
          </a:p>
          <a:p>
            <a:pPr algn="just"/>
            <a:r>
              <a:rPr lang="ar-SA" sz="3200" dirty="0" smtClean="0">
                <a:solidFill>
                  <a:srgbClr val="FF0000"/>
                </a:solidFill>
              </a:rPr>
              <a:t>السموم </a:t>
            </a:r>
            <a:r>
              <a:rPr lang="ar-SA" sz="3200" dirty="0">
                <a:solidFill>
                  <a:srgbClr val="FF0000"/>
                </a:solidFill>
              </a:rPr>
              <a:t>النباتية</a:t>
            </a:r>
            <a:r>
              <a:rPr lang="ar-SA" sz="3200" dirty="0"/>
              <a:t>: المركبات الكيميائية الدفاعية الموجودة طبيعياً في الحبوب.</a:t>
            </a:r>
            <a:endParaRPr lang="en-US" sz="3200" dirty="0"/>
          </a:p>
          <a:p>
            <a:pPr algn="just"/>
            <a:r>
              <a:rPr lang="ar-SA" sz="3200" dirty="0" smtClean="0">
                <a:solidFill>
                  <a:srgbClr val="FF0000"/>
                </a:solidFill>
              </a:rPr>
              <a:t>المبيدات </a:t>
            </a:r>
            <a:r>
              <a:rPr lang="ar-SA" sz="3200" dirty="0">
                <a:solidFill>
                  <a:srgbClr val="FF0000"/>
                </a:solidFill>
              </a:rPr>
              <a:t>الحشرية</a:t>
            </a:r>
            <a:r>
              <a:rPr lang="ar-SA" sz="3200" dirty="0"/>
              <a:t>: </a:t>
            </a:r>
            <a:r>
              <a:rPr lang="ar-SA" sz="3200" dirty="0" smtClean="0"/>
              <a:t>تنتج </a:t>
            </a:r>
            <a:r>
              <a:rPr lang="ar-SA" sz="3200" dirty="0"/>
              <a:t>بعض البكتيريا إنزيمات </a:t>
            </a:r>
            <a:r>
              <a:rPr lang="ar-IQ" sz="3200" dirty="0" smtClean="0"/>
              <a:t> خاصة </a:t>
            </a:r>
            <a:r>
              <a:rPr lang="ar-SA" sz="3200" dirty="0" smtClean="0"/>
              <a:t>تقوم </a:t>
            </a:r>
            <a:r>
              <a:rPr lang="ar-SA" sz="3200" dirty="0"/>
              <a:t>بتفكيك المبيد إلى مركبات غير سامة قبل أن يصل إلى أنسجة </a:t>
            </a:r>
            <a:r>
              <a:rPr lang="ar-SA" sz="3200" dirty="0" smtClean="0"/>
              <a:t>الحشرة </a:t>
            </a:r>
            <a:r>
              <a:rPr lang="ar-SA" sz="3200" dirty="0"/>
              <a:t>مما يمنحها مقاومة فعالة. مثل </a:t>
            </a:r>
            <a:r>
              <a:rPr lang="ar-SA" sz="3200" dirty="0" err="1"/>
              <a:t>الفوسفينات</a:t>
            </a:r>
            <a:r>
              <a:rPr lang="ar-SA" sz="3200" dirty="0"/>
              <a:t> </a:t>
            </a:r>
            <a:r>
              <a:rPr lang="ar-SA" sz="3200" dirty="0" err="1" smtClean="0"/>
              <a:t>والبيريثرويدات</a:t>
            </a:r>
            <a:r>
              <a:rPr lang="ar-IQ" sz="3200" dirty="0" smtClean="0"/>
              <a:t>.</a:t>
            </a:r>
            <a:r>
              <a:rPr lang="ar-SA" sz="3200" dirty="0" smtClean="0"/>
              <a:t> </a:t>
            </a:r>
            <a:r>
              <a:rPr lang="ar-IQ" sz="3200" dirty="0" smtClean="0">
                <a:solidFill>
                  <a:srgbClr val="FF0000"/>
                </a:solidFill>
              </a:rPr>
              <a:t>ف</a:t>
            </a:r>
            <a:r>
              <a:rPr lang="ar-SA" sz="3200" dirty="0" smtClean="0">
                <a:solidFill>
                  <a:srgbClr val="FF0000"/>
                </a:solidFill>
              </a:rPr>
              <a:t>الدور </a:t>
            </a:r>
            <a:r>
              <a:rPr lang="ar-SA" sz="3200" dirty="0">
                <a:solidFill>
                  <a:srgbClr val="FF0000"/>
                </a:solidFill>
              </a:rPr>
              <a:t>الأكثر إثارة للقلق هو قدرة بعض البكتيريا على تحطيم وتفكيك المبيدات الحشرية </a:t>
            </a:r>
            <a:r>
              <a:rPr lang="ar-IQ" sz="3200" dirty="0" smtClean="0">
                <a:solidFill>
                  <a:srgbClr val="FF0000"/>
                </a:solidFill>
              </a:rPr>
              <a:t>ف</a:t>
            </a:r>
            <a:r>
              <a:rPr lang="ar-SA" sz="3200" dirty="0" smtClean="0">
                <a:solidFill>
                  <a:srgbClr val="FF0000"/>
                </a:solidFill>
              </a:rPr>
              <a:t>تقوم </a:t>
            </a:r>
            <a:r>
              <a:rPr lang="ar-SA" sz="3200" dirty="0">
                <a:solidFill>
                  <a:srgbClr val="FF0000"/>
                </a:solidFill>
              </a:rPr>
              <a:t>بتعديل التركيب الكيميائي للمبيد </a:t>
            </a:r>
            <a:r>
              <a:rPr lang="ar-SA" sz="3200" dirty="0" smtClean="0">
                <a:solidFill>
                  <a:srgbClr val="FF0000"/>
                </a:solidFill>
              </a:rPr>
              <a:t>وتحويله </a:t>
            </a:r>
            <a:r>
              <a:rPr lang="ar-SA" sz="3200" dirty="0">
                <a:solidFill>
                  <a:srgbClr val="FF0000"/>
                </a:solidFill>
              </a:rPr>
              <a:t>إلى مركب غير </a:t>
            </a:r>
            <a:r>
              <a:rPr lang="ar-SA" sz="3200" dirty="0" smtClean="0">
                <a:solidFill>
                  <a:srgbClr val="FF0000"/>
                </a:solidFill>
              </a:rPr>
              <a:t>سام </a:t>
            </a:r>
            <a:r>
              <a:rPr lang="ar-SA" sz="3200" dirty="0">
                <a:solidFill>
                  <a:srgbClr val="FF0000"/>
                </a:solidFill>
              </a:rPr>
              <a:t>مما يمنح الحشرة مقاومة قوية ضد هذه المبيدات.</a:t>
            </a:r>
            <a:endParaRPr lang="en-US" sz="3200" dirty="0">
              <a:solidFill>
                <a:srgbClr val="FF0000"/>
              </a:solidFill>
            </a:endParaRPr>
          </a:p>
          <a:p>
            <a:pPr algn="just"/>
            <a:endParaRPr lang="en-US" sz="3200" dirty="0">
              <a:solidFill>
                <a:srgbClr val="FF0000"/>
              </a:solidFill>
            </a:endParaRPr>
          </a:p>
          <a:p>
            <a:endParaRPr lang="en-US" dirty="0"/>
          </a:p>
          <a:p>
            <a:endParaRPr lang="en-US"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4000" b="1" smtClean="0"/>
              <a:t>7</a:t>
            </a:fld>
            <a:endParaRPr lang="ar-IQ" sz="4000" b="1" dirty="0"/>
          </a:p>
        </p:txBody>
      </p:sp>
    </p:spTree>
    <p:extLst>
      <p:ext uri="{BB962C8B-B14F-4D97-AF65-F5344CB8AC3E}">
        <p14:creationId xmlns:p14="http://schemas.microsoft.com/office/powerpoint/2010/main" val="3927114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76600" y="76200"/>
            <a:ext cx="8305800" cy="6477000"/>
          </a:xfrm>
        </p:spPr>
        <p:txBody>
          <a:bodyPr/>
          <a:lstStyle/>
          <a:p>
            <a:pPr marL="0">
              <a:lnSpc>
                <a:spcPct val="115000"/>
              </a:lnSpc>
              <a:spcBef>
                <a:spcPts val="0"/>
              </a:spcBef>
              <a:spcAft>
                <a:spcPts val="1000"/>
              </a:spcAft>
            </a:pPr>
            <a:r>
              <a:rPr lang="ar-SA" b="1" dirty="0" smtClean="0">
                <a:solidFill>
                  <a:srgbClr val="FF0000"/>
                </a:solidFill>
                <a:ea typeface="Calibri"/>
              </a:rPr>
              <a:t>الحماية </a:t>
            </a:r>
            <a:r>
              <a:rPr lang="ar-SA" b="1" dirty="0">
                <a:solidFill>
                  <a:srgbClr val="FF0000"/>
                </a:solidFill>
                <a:ea typeface="Calibri"/>
              </a:rPr>
              <a:t>المناعية</a:t>
            </a:r>
            <a:r>
              <a:rPr lang="ar-SA" b="1" dirty="0" smtClean="0">
                <a:solidFill>
                  <a:srgbClr val="FF0000"/>
                </a:solidFill>
                <a:ea typeface="Calibri"/>
              </a:rPr>
              <a:t>:</a:t>
            </a:r>
            <a:r>
              <a:rPr lang="ar-SA" b="1" dirty="0">
                <a:solidFill>
                  <a:srgbClr val="FF0000"/>
                </a:solidFill>
              </a:rPr>
              <a:t> كيف توفر البكتيريا الحماية المناعية للحشرة؟</a:t>
            </a:r>
            <a:endParaRPr lang="en-US" b="1" dirty="0">
              <a:solidFill>
                <a:srgbClr val="FF0000"/>
              </a:solidFill>
              <a:ea typeface="Calibri"/>
              <a:cs typeface="Arial"/>
            </a:endParaRPr>
          </a:p>
          <a:p>
            <a:r>
              <a:rPr lang="ar-SA" dirty="0">
                <a:ea typeface="Calibri"/>
              </a:rPr>
              <a:t>يمكن </a:t>
            </a:r>
            <a:r>
              <a:rPr lang="ar-SA" dirty="0" err="1">
                <a:ea typeface="Calibri"/>
              </a:rPr>
              <a:t>للميكروبيوم</a:t>
            </a:r>
            <a:r>
              <a:rPr lang="ar-SA" dirty="0">
                <a:ea typeface="Calibri"/>
              </a:rPr>
              <a:t> التنافس مع مسببات الأمراض على مواقع الالتصاق والمغذيات في أمعاء </a:t>
            </a:r>
            <a:r>
              <a:rPr lang="ar-SA" dirty="0" smtClean="0">
                <a:ea typeface="Calibri"/>
              </a:rPr>
              <a:t>الحشرة</a:t>
            </a:r>
            <a:r>
              <a:rPr lang="ar-SA" dirty="0" smtClean="0"/>
              <a:t> </a:t>
            </a:r>
            <a:r>
              <a:rPr lang="ar-SA" dirty="0"/>
              <a:t>· </a:t>
            </a:r>
            <a:r>
              <a:rPr lang="ar-IQ" b="1" dirty="0" smtClean="0"/>
              <a:t>اي </a:t>
            </a:r>
            <a:r>
              <a:rPr lang="ar-SA" b="1" dirty="0" smtClean="0"/>
              <a:t>تحتل </a:t>
            </a:r>
            <a:r>
              <a:rPr lang="ar-SA" b="1" dirty="0"/>
              <a:t>البكتيريا النافعة مساحة في الأمعاء وتمنع البكتيريا الممرضة من الالتصاق والتكاثر. </a:t>
            </a:r>
            <a:endParaRPr lang="ar-IQ" b="1" dirty="0" smtClean="0"/>
          </a:p>
          <a:p>
            <a:endParaRPr lang="ar-IQ" b="1" dirty="0" smtClean="0"/>
          </a:p>
          <a:p>
            <a:r>
              <a:rPr lang="ar-SA" b="1" dirty="0" smtClean="0">
                <a:solidFill>
                  <a:srgbClr val="FF0000"/>
                </a:solidFill>
              </a:rPr>
              <a:t>تحفيز </a:t>
            </a:r>
            <a:r>
              <a:rPr lang="ar-SA" b="1" dirty="0">
                <a:solidFill>
                  <a:srgbClr val="FF0000"/>
                </a:solidFill>
              </a:rPr>
              <a:t>المناعة</a:t>
            </a:r>
            <a:r>
              <a:rPr lang="ar-SA" b="1" dirty="0"/>
              <a:t>: تحافظ على الجهاز المناعي للحشرة في حالة "استعداد" منخفض، مما يجعله مستعداً للرد بسرعة عند وجود عدوى حقيقية</a:t>
            </a:r>
            <a:r>
              <a:rPr lang="ar-SA" b="1" dirty="0" smtClean="0"/>
              <a:t>.</a:t>
            </a:r>
            <a:endParaRPr lang="ar-IQ" b="1" dirty="0" smtClean="0"/>
          </a:p>
          <a:p>
            <a:endParaRPr lang="en-US" b="1" dirty="0"/>
          </a:p>
          <a:p>
            <a:r>
              <a:rPr lang="ar-SA" b="1" dirty="0" smtClean="0">
                <a:solidFill>
                  <a:srgbClr val="FF0000"/>
                </a:solidFill>
              </a:rPr>
              <a:t>إنتاج </a:t>
            </a:r>
            <a:r>
              <a:rPr lang="ar-SA" b="1" dirty="0">
                <a:solidFill>
                  <a:srgbClr val="FF0000"/>
                </a:solidFill>
              </a:rPr>
              <a:t>مضادات الميكروبات</a:t>
            </a:r>
            <a:r>
              <a:rPr lang="ar-SA" b="1" dirty="0"/>
              <a:t>: تفرز بعض البكتيريا </a:t>
            </a:r>
            <a:r>
              <a:rPr lang="ar-SA" b="1" dirty="0" err="1"/>
              <a:t>التعايشية</a:t>
            </a:r>
            <a:r>
              <a:rPr lang="ar-SA" b="1" dirty="0"/>
              <a:t> مواد كيميائية </a:t>
            </a:r>
            <a:r>
              <a:rPr lang="ar-SA" b="1" dirty="0" smtClean="0"/>
              <a:t>تقتل </a:t>
            </a:r>
            <a:r>
              <a:rPr lang="ar-SA" b="1" dirty="0"/>
              <a:t>مباشرة الكائنات الدقيقة المتنافسة أو المسببة للأمراض.</a:t>
            </a:r>
            <a:endParaRPr lang="en-US" b="1" dirty="0"/>
          </a:p>
          <a:p>
            <a:pPr marL="0">
              <a:lnSpc>
                <a:spcPct val="115000"/>
              </a:lnSpc>
              <a:spcBef>
                <a:spcPts val="0"/>
              </a:spcBef>
              <a:spcAft>
                <a:spcPts val="1000"/>
              </a:spcAft>
            </a:pPr>
            <a:endParaRPr lang="en-US" b="1" dirty="0">
              <a:ea typeface="Calibri"/>
              <a:cs typeface="Arial"/>
            </a:endParaRPr>
          </a:p>
          <a:p>
            <a:pPr marL="0" indent="0">
              <a:buNone/>
            </a:pPr>
            <a:endParaRPr lang="en-US" b="1" dirty="0"/>
          </a:p>
        </p:txBody>
      </p:sp>
      <p:sp>
        <p:nvSpPr>
          <p:cNvPr id="4" name="عنصر نائب لرقم الشريحة 3"/>
          <p:cNvSpPr>
            <a:spLocks noGrp="1"/>
          </p:cNvSpPr>
          <p:nvPr>
            <p:ph type="sldNum" sz="quarter" idx="12"/>
          </p:nvPr>
        </p:nvSpPr>
        <p:spPr/>
        <p:txBody>
          <a:bodyPr/>
          <a:lstStyle/>
          <a:p>
            <a:fld id="{E3E6D4A5-0646-0248-ABF1-95D8E2FD701F}" type="slidenum">
              <a:rPr lang="ar-IQ" sz="2800" b="1" smtClean="0"/>
              <a:t>8</a:t>
            </a:fld>
            <a:endParaRPr lang="ar-IQ" sz="2800" b="1"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
            <a:ext cx="32766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457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solidFill>
                  <a:srgbClr val="FF0000"/>
                </a:solidFill>
                <a:ea typeface="Calibri"/>
              </a:rPr>
              <a:t>آليات انتقال البكتيريا </a:t>
            </a:r>
            <a:r>
              <a:rPr lang="ar-SA" dirty="0" err="1">
                <a:solidFill>
                  <a:srgbClr val="FF0000"/>
                </a:solidFill>
                <a:ea typeface="Calibri"/>
              </a:rPr>
              <a:t>التعايشية</a:t>
            </a:r>
            <a:r>
              <a:rPr lang="en-US" sz="2000" dirty="0">
                <a:ea typeface="Calibri"/>
                <a:cs typeface="Arial"/>
              </a:rPr>
              <a:t/>
            </a:r>
            <a:br>
              <a:rPr lang="en-US" sz="2000" dirty="0">
                <a:ea typeface="Calibri"/>
                <a:cs typeface="Arial"/>
              </a:rPr>
            </a:br>
            <a:endParaRPr lang="en-US" dirty="0"/>
          </a:p>
        </p:txBody>
      </p:sp>
      <p:sp>
        <p:nvSpPr>
          <p:cNvPr id="3" name="عنصر نائب للمحتوى 2"/>
          <p:cNvSpPr>
            <a:spLocks noGrp="1"/>
          </p:cNvSpPr>
          <p:nvPr>
            <p:ph idx="1"/>
          </p:nvPr>
        </p:nvSpPr>
        <p:spPr>
          <a:xfrm>
            <a:off x="838200" y="1371600"/>
            <a:ext cx="10515600" cy="4805363"/>
          </a:xfrm>
        </p:spPr>
        <p:txBody>
          <a:bodyPr>
            <a:normAutofit fontScale="25000" lnSpcReduction="20000"/>
          </a:bodyPr>
          <a:lstStyle/>
          <a:p>
            <a:pPr marL="0" algn="just">
              <a:lnSpc>
                <a:spcPct val="115000"/>
              </a:lnSpc>
              <a:spcBef>
                <a:spcPts val="0"/>
              </a:spcBef>
              <a:spcAft>
                <a:spcPts val="1000"/>
              </a:spcAft>
            </a:pPr>
            <a:r>
              <a:rPr lang="ar-SA" sz="12800" dirty="0" smtClean="0">
                <a:solidFill>
                  <a:srgbClr val="FF0000"/>
                </a:solidFill>
                <a:ea typeface="Calibri"/>
              </a:rPr>
              <a:t>الانتقال </a:t>
            </a:r>
            <a:r>
              <a:rPr lang="ar-SA" sz="12800" dirty="0">
                <a:solidFill>
                  <a:srgbClr val="FF0000"/>
                </a:solidFill>
                <a:ea typeface="Calibri"/>
              </a:rPr>
              <a:t>الرأسي (</a:t>
            </a:r>
            <a:r>
              <a:rPr lang="en-US" sz="12800" dirty="0">
                <a:solidFill>
                  <a:srgbClr val="FF0000"/>
                </a:solidFill>
                <a:ea typeface="Calibri"/>
                <a:cs typeface="Arial"/>
              </a:rPr>
              <a:t>Vertical Transmission</a:t>
            </a:r>
            <a:r>
              <a:rPr lang="ar-SA" sz="12800" dirty="0">
                <a:solidFill>
                  <a:srgbClr val="FF0000"/>
                </a:solidFill>
                <a:ea typeface="Calibri"/>
              </a:rPr>
              <a:t>): </a:t>
            </a:r>
            <a:r>
              <a:rPr lang="ar-SA" sz="12800" dirty="0">
                <a:ea typeface="Calibri"/>
              </a:rPr>
              <a:t>هو الآلية السائدة للبكتيريا الإلزامية، حيث يتم نقلها مباشرة من الأم إلى النسل عبر إصابة البويضات </a:t>
            </a:r>
            <a:r>
              <a:rPr lang="ar-SA" sz="12800" dirty="0" smtClean="0">
                <a:ea typeface="Calibri"/>
              </a:rPr>
              <a:t>المخصبة </a:t>
            </a:r>
            <a:r>
              <a:rPr lang="ar-SA" sz="12800" dirty="0">
                <a:ea typeface="Calibri"/>
              </a:rPr>
              <a:t>هذا يضمن استمرارية العلاقة عبر الأجيال</a:t>
            </a:r>
            <a:r>
              <a:rPr lang="ar-SA" sz="12800" dirty="0" smtClean="0">
                <a:ea typeface="Calibri"/>
              </a:rPr>
              <a:t>.</a:t>
            </a:r>
            <a:endParaRPr lang="ar-IQ" sz="12800" dirty="0" smtClean="0">
              <a:ea typeface="Calibri"/>
            </a:endParaRPr>
          </a:p>
          <a:p>
            <a:pPr marL="0" algn="just">
              <a:lnSpc>
                <a:spcPct val="115000"/>
              </a:lnSpc>
              <a:spcBef>
                <a:spcPts val="0"/>
              </a:spcBef>
              <a:spcAft>
                <a:spcPts val="1000"/>
              </a:spcAft>
            </a:pPr>
            <a:endParaRPr lang="ar-IQ" sz="12800" dirty="0">
              <a:ea typeface="Calibri"/>
              <a:cs typeface="Arial"/>
            </a:endParaRPr>
          </a:p>
          <a:p>
            <a:pPr marL="0" algn="just">
              <a:lnSpc>
                <a:spcPct val="115000"/>
              </a:lnSpc>
              <a:spcBef>
                <a:spcPts val="0"/>
              </a:spcBef>
              <a:spcAft>
                <a:spcPts val="1000"/>
              </a:spcAft>
            </a:pPr>
            <a:endParaRPr lang="en-US" sz="12800" dirty="0">
              <a:ea typeface="Calibri"/>
              <a:cs typeface="Arial"/>
            </a:endParaRPr>
          </a:p>
          <a:p>
            <a:pPr marL="0" algn="just">
              <a:lnSpc>
                <a:spcPct val="115000"/>
              </a:lnSpc>
              <a:spcBef>
                <a:spcPts val="0"/>
              </a:spcBef>
              <a:spcAft>
                <a:spcPts val="1000"/>
              </a:spcAft>
            </a:pPr>
            <a:r>
              <a:rPr lang="ar-SA" sz="12800" dirty="0" smtClean="0">
                <a:solidFill>
                  <a:srgbClr val="FF0000"/>
                </a:solidFill>
                <a:ea typeface="Calibri"/>
              </a:rPr>
              <a:t>الانتقال </a:t>
            </a:r>
            <a:r>
              <a:rPr lang="ar-SA" sz="12800" dirty="0">
                <a:solidFill>
                  <a:srgbClr val="FF0000"/>
                </a:solidFill>
                <a:ea typeface="Calibri"/>
              </a:rPr>
              <a:t>الأفقي (</a:t>
            </a:r>
            <a:r>
              <a:rPr lang="en-US" sz="12800" dirty="0">
                <a:solidFill>
                  <a:srgbClr val="FF0000"/>
                </a:solidFill>
                <a:ea typeface="Calibri"/>
                <a:cs typeface="Arial"/>
              </a:rPr>
              <a:t>Horizontal Transmission</a:t>
            </a:r>
            <a:r>
              <a:rPr lang="ar-SA" sz="12800" dirty="0">
                <a:solidFill>
                  <a:srgbClr val="FF0000"/>
                </a:solidFill>
                <a:ea typeface="Calibri"/>
              </a:rPr>
              <a:t>): </a:t>
            </a:r>
            <a:r>
              <a:rPr lang="ar-SA" sz="12800" dirty="0" smtClean="0">
                <a:ea typeface="Calibri"/>
              </a:rPr>
              <a:t>يحدث</a:t>
            </a:r>
            <a:r>
              <a:rPr lang="en-US" sz="12800" dirty="0" smtClean="0">
                <a:ea typeface="Calibri"/>
              </a:rPr>
              <a:t> </a:t>
            </a:r>
            <a:r>
              <a:rPr lang="ar-IQ" sz="12800" dirty="0" smtClean="0">
                <a:ea typeface="Calibri"/>
              </a:rPr>
              <a:t> في البكتريا </a:t>
            </a:r>
            <a:r>
              <a:rPr lang="ar-SA" sz="12800" dirty="0" smtClean="0">
                <a:ea typeface="Calibri"/>
              </a:rPr>
              <a:t>الاختيارية </a:t>
            </a:r>
            <a:r>
              <a:rPr lang="ar-SA" sz="12800" dirty="0">
                <a:ea typeface="Calibri"/>
              </a:rPr>
              <a:t>أو </a:t>
            </a:r>
            <a:r>
              <a:rPr lang="ar-SA" sz="12800" dirty="0" smtClean="0">
                <a:ea typeface="Calibri"/>
              </a:rPr>
              <a:t>الخارجية </a:t>
            </a:r>
            <a:r>
              <a:rPr lang="ar-SA" sz="12800" dirty="0">
                <a:ea typeface="Calibri"/>
              </a:rPr>
              <a:t>حيث تكتسبها الحشرة من </a:t>
            </a:r>
            <a:r>
              <a:rPr lang="ar-SA" sz="12800" dirty="0" smtClean="0">
                <a:ea typeface="Calibri"/>
              </a:rPr>
              <a:t>بيئتها </a:t>
            </a:r>
            <a:r>
              <a:rPr lang="ar-IQ" sz="12800" dirty="0" smtClean="0">
                <a:ea typeface="Calibri"/>
              </a:rPr>
              <a:t>ك</a:t>
            </a:r>
            <a:r>
              <a:rPr lang="ar-SA" sz="12800" dirty="0" smtClean="0">
                <a:ea typeface="Calibri"/>
              </a:rPr>
              <a:t>تناول </a:t>
            </a:r>
            <a:r>
              <a:rPr lang="ar-SA" sz="12800" dirty="0">
                <a:ea typeface="Calibri"/>
              </a:rPr>
              <a:t>الطعام </a:t>
            </a:r>
            <a:r>
              <a:rPr lang="ar-SA" sz="12800" dirty="0" smtClean="0">
                <a:ea typeface="Calibri"/>
              </a:rPr>
              <a:t>الملوث </a:t>
            </a:r>
            <a:r>
              <a:rPr lang="ar-SA" sz="12800" dirty="0">
                <a:ea typeface="Calibri"/>
              </a:rPr>
              <a:t>أو التلامس مع حشرات </a:t>
            </a:r>
            <a:r>
              <a:rPr lang="ar-SA" sz="12800" dirty="0" smtClean="0">
                <a:ea typeface="Calibri"/>
              </a:rPr>
              <a:t>أخرى </a:t>
            </a:r>
            <a:r>
              <a:rPr lang="ar-SA" sz="12800" dirty="0">
                <a:ea typeface="Calibri"/>
              </a:rPr>
              <a:t>أو من الأسطح الملوثة في المخزن.</a:t>
            </a:r>
            <a:endParaRPr lang="en-US" sz="12800" dirty="0">
              <a:ea typeface="Calibri"/>
              <a:cs typeface="Arial"/>
            </a:endParaRPr>
          </a:p>
          <a:p>
            <a:pPr marL="0" indent="0" algn="just">
              <a:lnSpc>
                <a:spcPct val="115000"/>
              </a:lnSpc>
              <a:spcBef>
                <a:spcPts val="0"/>
              </a:spcBef>
              <a:spcAft>
                <a:spcPts val="1000"/>
              </a:spcAft>
              <a:buNone/>
            </a:pPr>
            <a:r>
              <a:rPr lang="en-US" sz="12800" dirty="0">
                <a:ea typeface="Calibri"/>
                <a:cs typeface="Arial"/>
              </a:rPr>
              <a:t> </a:t>
            </a:r>
          </a:p>
          <a:p>
            <a:pPr marL="0">
              <a:lnSpc>
                <a:spcPct val="115000"/>
              </a:lnSpc>
              <a:spcBef>
                <a:spcPts val="0"/>
              </a:spcBef>
              <a:spcAft>
                <a:spcPts val="1000"/>
              </a:spcAft>
            </a:pPr>
            <a:endParaRPr lang="en-US" sz="1200" dirty="0">
              <a:ea typeface="Calibri"/>
              <a:cs typeface="Arial"/>
            </a:endParaRPr>
          </a:p>
          <a:p>
            <a:pPr marL="0" indent="0">
              <a:lnSpc>
                <a:spcPct val="115000"/>
              </a:lnSpc>
              <a:spcBef>
                <a:spcPts val="0"/>
              </a:spcBef>
              <a:spcAft>
                <a:spcPts val="1000"/>
              </a:spcAft>
              <a:buNone/>
            </a:pPr>
            <a:r>
              <a:rPr lang="en-US" dirty="0">
                <a:ea typeface="Calibri"/>
                <a:cs typeface="Arial"/>
              </a:rPr>
              <a:t> </a:t>
            </a:r>
            <a:endParaRPr lang="en-US" sz="1200" dirty="0">
              <a:ea typeface="Calibri"/>
              <a:cs typeface="Arial"/>
            </a:endParaRPr>
          </a:p>
          <a:p>
            <a:endParaRPr lang="en-US" dirty="0"/>
          </a:p>
        </p:txBody>
      </p:sp>
      <p:sp>
        <p:nvSpPr>
          <p:cNvPr id="4" name="عنصر نائب لرقم الشريحة 3"/>
          <p:cNvSpPr>
            <a:spLocks noGrp="1"/>
          </p:cNvSpPr>
          <p:nvPr>
            <p:ph type="sldNum" sz="quarter" idx="12"/>
          </p:nvPr>
        </p:nvSpPr>
        <p:spPr>
          <a:xfrm>
            <a:off x="914400" y="6324600"/>
            <a:ext cx="2743200" cy="365125"/>
          </a:xfrm>
        </p:spPr>
        <p:txBody>
          <a:bodyPr/>
          <a:lstStyle/>
          <a:p>
            <a:fld id="{E3E6D4A5-0646-0248-ABF1-95D8E2FD701F}" type="slidenum">
              <a:rPr lang="ar-IQ" sz="3200" b="1" smtClean="0"/>
              <a:t>9</a:t>
            </a:fld>
            <a:endParaRPr lang="ar-IQ" sz="3200" b="1" dirty="0"/>
          </a:p>
        </p:txBody>
      </p:sp>
    </p:spTree>
    <p:extLst>
      <p:ext uri="{BB962C8B-B14F-4D97-AF65-F5344CB8AC3E}">
        <p14:creationId xmlns:p14="http://schemas.microsoft.com/office/powerpoint/2010/main" val="7559108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أصل">
  <a:themeElements>
    <a:clrScheme name="أصل">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أصل">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أصل">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902</TotalTime>
  <Words>1839</Words>
  <Application>Microsoft Office PowerPoint</Application>
  <PresentationFormat>مخصص</PresentationFormat>
  <Paragraphs>179</Paragraphs>
  <Slides>26</Slides>
  <Notes>0</Notes>
  <HiddenSlides>0</HiddenSlides>
  <MMClips>0</MMClips>
  <ScaleCrop>false</ScaleCrop>
  <HeadingPairs>
    <vt:vector size="4" baseType="variant">
      <vt:variant>
        <vt:lpstr>نسق</vt:lpstr>
      </vt:variant>
      <vt:variant>
        <vt:i4>2</vt:i4>
      </vt:variant>
      <vt:variant>
        <vt:lpstr>عناوين الشرائح</vt:lpstr>
      </vt:variant>
      <vt:variant>
        <vt:i4>26</vt:i4>
      </vt:variant>
    </vt:vector>
  </HeadingPairs>
  <TitlesOfParts>
    <vt:vector size="28" baseType="lpstr">
      <vt:lpstr>نسق Office</vt:lpstr>
      <vt:lpstr>أصل</vt:lpstr>
      <vt:lpstr>البكتريا التعايشية :السلاح الخفي في معركة مكافحة آفات المخازن</vt:lpstr>
      <vt:lpstr>المقدمة: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آليات انتقال البكتيريا التعايشية </vt:lpstr>
      <vt:lpstr>التطبيقات في مكافحة حشرات المخازن: نحو استراتيجيات مبتكرة</vt:lpstr>
      <vt:lpstr>عرض تقديمي في PowerPoint</vt:lpstr>
      <vt:lpstr>ما هي مزايا استخدام  البكتيريا التعايشية بدلاً من المبيدات التقليدية؟ </vt:lpstr>
      <vt:lpstr>أشهر أنواع البكتيريا التكافلية في حشرات المخازن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التحديات والعقبات التي تحول دون التطبيق الواسع النطاق </vt:lpstr>
      <vt:lpstr>التوصيات:</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أختبار كفاءة بعض المبيدات الأحيائية في خنفساء الحبوب الشعرية (الخابرا) </dc:title>
  <dc:creator>shahadahmedsaeed99@gmail.com</dc:creator>
  <cp:lastModifiedBy>DR.Ahmed Saker 2o1O</cp:lastModifiedBy>
  <cp:revision>133</cp:revision>
  <dcterms:created xsi:type="dcterms:W3CDTF">2025-03-21T16:08:55Z</dcterms:created>
  <dcterms:modified xsi:type="dcterms:W3CDTF">2025-10-13T18:30:25Z</dcterms:modified>
</cp:coreProperties>
</file>